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embeddedFontLst>
    <p:embeddedFont>
      <p:font typeface="Black Han Sans" pitchFamily="2" charset="-127"/>
      <p:regular r:id="rId33"/>
    </p:embeddedFont>
    <p:embeddedFont>
      <p:font typeface="Gothic A1" pitchFamily="2" charset="-127"/>
      <p:regular r:id="rId34"/>
      <p:bold r:id="rId35"/>
    </p:embeddedFont>
    <p:embeddedFont>
      <p:font typeface="Gothic A1 Medium" pitchFamily="2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Impact" panose="020B0806030902050204" pitchFamily="34" charset="0"/>
      <p:regular r:id="rId42"/>
    </p:embeddedFont>
    <p:embeddedFont>
      <p:font typeface="Roboto Slab" pitchFamily="2" charset="0"/>
      <p:regular r:id="rId43"/>
      <p:bold r:id="rId44"/>
    </p:embeddedFont>
    <p:embeddedFont>
      <p:font typeface="Trebuchet MS" panose="020B070302020209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0C4578-6BE0-4EEF-9FC6-F35A57CCE575}">
  <a:tblStyle styleId="{270C4578-6BE0-4EEF-9FC6-F35A57CCE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94efedaee_4_1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c94efedaee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9720a7207_1_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c9720a72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b8ce947ed_0_10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u="sng"/>
          </a:p>
        </p:txBody>
      </p:sp>
      <p:sp>
        <p:nvSpPr>
          <p:cNvPr id="251" name="Google Shape;251;gcb8ce947e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94efedaee_4_6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c94efedaee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720a7207_1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sp>
        <p:nvSpPr>
          <p:cNvPr id="345" name="Google Shape;345;gc9720a720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a382ec6fe_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ca382ec6f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a61b35224_4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ca61b35224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94efedaee_4_9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429" name="Google Shape;429;gc94efedaee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b8ce947ed_0_4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439" name="Google Shape;439;gcb8ce947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b8ce947ed_0_5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457" name="Google Shape;457;gcb8ce947e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94efedaee_3_10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c94efedaee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94efedaee_3_15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c94efedaee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94efedaee_3_1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c94efedaee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94efedaee_3_2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c94efedaee_3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9720a7207_1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c9720a720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94efedaee_3_2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c94efedaee_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94efedaee_1_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c94efedae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cb8ce947ed_4_5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cb8ce947ed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b8ce947ed_4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cb8ce947ed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c94efedaee_4_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c94efedaee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94efedaee_5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673" name="Google Shape;673;gc94efedaee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94efedaee_4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c94efedaee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94efedaee_4_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gc94efedaee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1de0b1f1_0_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</p:txBody>
      </p:sp>
      <p:sp>
        <p:nvSpPr>
          <p:cNvPr id="139" name="Google Shape;139;gca1de0b1f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94efedaee_4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c94efedaee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4efedaee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c94efedae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1.pn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5.gif"/><Relationship Id="rId4" Type="http://schemas.openxmlformats.org/officeDocument/2006/relationships/image" Target="../media/image51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6647550" y="8229450"/>
            <a:ext cx="112668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지능기전공학부 </a:t>
            </a:r>
            <a:r>
              <a:rPr lang="en-US" sz="3700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Catch U </a:t>
            </a:r>
            <a:r>
              <a:rPr lang="en-US" sz="3700" b="1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3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김연우 곽수지 신우정 이채원</a:t>
            </a:r>
            <a:endParaRPr sz="3400" b="1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54450" y="2600650"/>
            <a:ext cx="168699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Edge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Computing을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이용한</a:t>
            </a:r>
            <a:endParaRPr sz="7800" b="1" dirty="0">
              <a:solidFill>
                <a:srgbClr val="3A4CA8"/>
              </a:solidFill>
              <a:latin typeface="Toppan Bunkyu Midashi Gothic Ex" panose="020B0900000000000000" pitchFamily="34" charset="-128"/>
              <a:ea typeface="Toppan Bunkyu Midashi Gothic Ex" panose="020B0900000000000000" pitchFamily="34" charset="-128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딥러닝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기반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endParaRPr sz="7800" b="1" dirty="0">
              <a:solidFill>
                <a:srgbClr val="3A4CA8"/>
              </a:solidFill>
              <a:latin typeface="Toppan Bunkyu Midashi Gothic Ex" panose="020B0900000000000000" pitchFamily="34" charset="-128"/>
              <a:ea typeface="Toppan Bunkyu Midashi Gothic Ex" panose="020B0900000000000000" pitchFamily="34" charset="-128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마케팅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타겟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검출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및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분석</a:t>
            </a:r>
            <a:r>
              <a:rPr lang="en-US" sz="7800" b="1" dirty="0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 </a:t>
            </a:r>
            <a:r>
              <a:rPr lang="en-US" sz="78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시스템</a:t>
            </a:r>
            <a:endParaRPr sz="100" b="1" i="0" u="none" strike="noStrike" cap="none" dirty="0">
              <a:solidFill>
                <a:schemeClr val="dk1"/>
              </a:solidFill>
              <a:latin typeface="Toppan Bunkyu Midashi Gothic Ex" panose="020B0900000000000000" pitchFamily="34" charset="-128"/>
              <a:ea typeface="Toppan Bunkyu Midashi Gothic Ex" panose="020B0900000000000000" pitchFamily="34" charset="-128"/>
              <a:cs typeface="Roboto Slab"/>
              <a:sym typeface="Roboto Slab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762" y="9046656"/>
            <a:ext cx="16476191" cy="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2514625" y="160900"/>
            <a:ext cx="56550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A1A1A1"/>
                </a:solidFill>
                <a:latin typeface="Gothic A1"/>
                <a:ea typeface="Gothic A1"/>
                <a:cs typeface="Gothic A1"/>
                <a:sym typeface="Gothic A1"/>
              </a:rPr>
              <a:t>2021 Capstone Design Proposal</a:t>
            </a:r>
            <a:endParaRPr sz="28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6280950" y="142075"/>
            <a:ext cx="5726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단계별 기능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33" name="Google Shape;233;p22"/>
          <p:cNvSpPr/>
          <p:nvPr/>
        </p:nvSpPr>
        <p:spPr>
          <a:xfrm rot="10800000" flipH="1">
            <a:off x="4704575" y="1496325"/>
            <a:ext cx="4255800" cy="4255800"/>
          </a:xfrm>
          <a:prstGeom prst="teardrop">
            <a:avLst>
              <a:gd name="adj" fmla="val 100000"/>
            </a:avLst>
          </a:prstGeom>
          <a:solidFill>
            <a:srgbClr val="3A4CA8">
              <a:alpha val="14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4704575" y="5752125"/>
            <a:ext cx="4255800" cy="4255800"/>
          </a:xfrm>
          <a:prstGeom prst="teardrop">
            <a:avLst>
              <a:gd name="adj" fmla="val 100000"/>
            </a:avLst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 rot="10800000">
            <a:off x="8960375" y="1480925"/>
            <a:ext cx="4255800" cy="4255800"/>
          </a:xfrm>
          <a:prstGeom prst="teardrop">
            <a:avLst>
              <a:gd name="adj" fmla="val 10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"/>
          <p:cNvSpPr/>
          <p:nvPr/>
        </p:nvSpPr>
        <p:spPr>
          <a:xfrm flipH="1">
            <a:off x="8960375" y="5736725"/>
            <a:ext cx="4255800" cy="4255800"/>
          </a:xfrm>
          <a:prstGeom prst="teardrop">
            <a:avLst>
              <a:gd name="adj" fmla="val 100000"/>
            </a:avLst>
          </a:prstGeom>
          <a:solidFill>
            <a:srgbClr val="3E50AC">
              <a:alpha val="7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2"/>
          <p:cNvGrpSpPr/>
          <p:nvPr/>
        </p:nvGrpSpPr>
        <p:grpSpPr>
          <a:xfrm>
            <a:off x="5438150" y="2201988"/>
            <a:ext cx="4098000" cy="2304625"/>
            <a:chOff x="5866600" y="2232563"/>
            <a:chExt cx="4098000" cy="2304625"/>
          </a:xfrm>
        </p:grpSpPr>
        <p:sp>
          <p:nvSpPr>
            <p:cNvPr id="238" name="Google Shape;238;p22"/>
            <p:cNvSpPr txBox="1"/>
            <p:nvPr/>
          </p:nvSpPr>
          <p:spPr>
            <a:xfrm>
              <a:off x="5866600" y="3705888"/>
              <a:ext cx="409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rgbClr val="3A4CA8"/>
                  </a:solidFill>
                  <a:latin typeface="Gothic A1"/>
                  <a:ea typeface="Gothic A1"/>
                  <a:cs typeface="Gothic A1"/>
                  <a:sym typeface="Gothic A1"/>
                </a:rPr>
                <a:t>보행자 검출</a:t>
              </a:r>
              <a:endParaRPr sz="42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6798875" y="2232563"/>
              <a:ext cx="15903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3A4C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</a:t>
              </a:r>
              <a:endParaRPr sz="5300">
                <a:solidFill>
                  <a:srgbClr val="3A4C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40" name="Google Shape;240;p22"/>
          <p:cNvGrpSpPr/>
          <p:nvPr/>
        </p:nvGrpSpPr>
        <p:grpSpPr>
          <a:xfrm>
            <a:off x="8909775" y="2201988"/>
            <a:ext cx="4098000" cy="2643350"/>
            <a:chOff x="5240225" y="2232563"/>
            <a:chExt cx="4098000" cy="2643350"/>
          </a:xfrm>
        </p:grpSpPr>
        <p:sp>
          <p:nvSpPr>
            <p:cNvPr id="241" name="Google Shape;241;p22"/>
            <p:cNvSpPr txBox="1"/>
            <p:nvPr/>
          </p:nvSpPr>
          <p:spPr>
            <a:xfrm>
              <a:off x="5240225" y="3398413"/>
              <a:ext cx="4098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광고</a:t>
              </a:r>
              <a:endParaRPr sz="4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응시 여부 판단</a:t>
              </a:r>
              <a:endParaRPr sz="4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42" name="Google Shape;242;p22"/>
            <p:cNvSpPr txBox="1"/>
            <p:nvPr/>
          </p:nvSpPr>
          <p:spPr>
            <a:xfrm>
              <a:off x="6798875" y="2232563"/>
              <a:ext cx="15903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02</a:t>
              </a:r>
              <a:endParaRPr sz="53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43" name="Google Shape;243;p22"/>
          <p:cNvGrpSpPr/>
          <p:nvPr/>
        </p:nvGrpSpPr>
        <p:grpSpPr>
          <a:xfrm>
            <a:off x="8985975" y="6245763"/>
            <a:ext cx="4098000" cy="2605838"/>
            <a:chOff x="5392625" y="2232563"/>
            <a:chExt cx="4098000" cy="2605838"/>
          </a:xfrm>
        </p:grpSpPr>
        <p:sp>
          <p:nvSpPr>
            <p:cNvPr id="244" name="Google Shape;244;p22"/>
            <p:cNvSpPr txBox="1"/>
            <p:nvPr/>
          </p:nvSpPr>
          <p:spPr>
            <a:xfrm>
              <a:off x="5392625" y="3360900"/>
              <a:ext cx="4098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보행자 성별</a:t>
              </a:r>
              <a:endParaRPr sz="4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분류 및 검출</a:t>
              </a:r>
              <a:endParaRPr sz="4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6798875" y="2232563"/>
              <a:ext cx="15903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03</a:t>
              </a:r>
              <a:endParaRPr sz="53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46" name="Google Shape;246;p22"/>
          <p:cNvGrpSpPr/>
          <p:nvPr/>
        </p:nvGrpSpPr>
        <p:grpSpPr>
          <a:xfrm>
            <a:off x="4783475" y="6274963"/>
            <a:ext cx="4098000" cy="3032400"/>
            <a:chOff x="5288125" y="2232563"/>
            <a:chExt cx="4098000" cy="3032400"/>
          </a:xfrm>
        </p:grpSpPr>
        <p:sp>
          <p:nvSpPr>
            <p:cNvPr id="247" name="Google Shape;247;p22"/>
            <p:cNvSpPr txBox="1"/>
            <p:nvPr/>
          </p:nvSpPr>
          <p:spPr>
            <a:xfrm>
              <a:off x="5288125" y="3233063"/>
              <a:ext cx="40980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다양한 통계</a:t>
              </a:r>
              <a:endParaRPr sz="40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시각화 플랫폼 </a:t>
              </a:r>
              <a:endParaRPr sz="40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2"/>
                  </a:solidFill>
                  <a:latin typeface="Gothic A1"/>
                  <a:ea typeface="Gothic A1"/>
                  <a:cs typeface="Gothic A1"/>
                  <a:sym typeface="Gothic A1"/>
                </a:rPr>
                <a:t>개발</a:t>
              </a:r>
              <a:endParaRPr sz="40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48" name="Google Shape;248;p22"/>
            <p:cNvSpPr txBox="1"/>
            <p:nvPr/>
          </p:nvSpPr>
          <p:spPr>
            <a:xfrm>
              <a:off x="6798875" y="2232563"/>
              <a:ext cx="15903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04</a:t>
              </a:r>
              <a:endParaRPr sz="53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5262500" y="111750"/>
            <a:ext cx="7409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검출 과정 설명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517625" y="1900025"/>
            <a:ext cx="6570397" cy="2282700"/>
            <a:chOff x="441425" y="1900025"/>
            <a:chExt cx="6570397" cy="2282700"/>
          </a:xfrm>
        </p:grpSpPr>
        <p:pic>
          <p:nvPicPr>
            <p:cNvPr id="257" name="Google Shape;25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147" y="2019759"/>
              <a:ext cx="6371675" cy="190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3"/>
            <p:cNvSpPr/>
            <p:nvPr/>
          </p:nvSpPr>
          <p:spPr>
            <a:xfrm>
              <a:off x="441425" y="1900025"/>
              <a:ext cx="11133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1919775" y="19000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376975" y="1976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367575" y="1976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824775" y="1976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4205775" y="2052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5043975" y="2052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5424975" y="1976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5805975" y="2052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6186975" y="1976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3"/>
          <p:cNvSpPr txBox="1"/>
          <p:nvPr/>
        </p:nvSpPr>
        <p:spPr>
          <a:xfrm>
            <a:off x="2590375" y="4414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People Detection</a:t>
            </a:r>
            <a:endParaRPr sz="30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1828375" y="9062375"/>
            <a:ext cx="475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Face Detection + Counting</a:t>
            </a:r>
            <a:endParaRPr sz="30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517625" y="6323250"/>
            <a:ext cx="6570397" cy="2507675"/>
            <a:chOff x="441425" y="6323250"/>
            <a:chExt cx="6570397" cy="2507675"/>
          </a:xfrm>
        </p:grpSpPr>
        <p:pic>
          <p:nvPicPr>
            <p:cNvPr id="271" name="Google Shape;27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147" y="6667959"/>
              <a:ext cx="6371675" cy="190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3"/>
            <p:cNvSpPr/>
            <p:nvPr/>
          </p:nvSpPr>
          <p:spPr>
            <a:xfrm>
              <a:off x="441425" y="6548225"/>
              <a:ext cx="11133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919775" y="65482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376975" y="6624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3367575" y="6624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824775" y="6624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205775" y="67006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5043975" y="67006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5424975" y="6624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5805975" y="67006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6186975" y="6624425"/>
              <a:ext cx="777900" cy="21303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609125" y="63232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904525" y="63994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437925" y="65518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352325" y="65518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879863" y="65155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337063" y="66679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5175263" y="65917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5556263" y="65155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5937263" y="65917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6318263" y="65917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7637925" y="7478700"/>
            <a:ext cx="633300" cy="4221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 rot="5400000">
            <a:off x="3751725" y="5497500"/>
            <a:ext cx="633300" cy="4221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11597150" y="9062375"/>
            <a:ext cx="527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남/여별 특정 광고에 따른 응시 비율</a:t>
            </a:r>
            <a:endParaRPr sz="25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23"/>
          <p:cNvGrpSpPr/>
          <p:nvPr/>
        </p:nvGrpSpPr>
        <p:grpSpPr>
          <a:xfrm>
            <a:off x="8085500" y="6322724"/>
            <a:ext cx="2741700" cy="2474700"/>
            <a:chOff x="8085500" y="6322724"/>
            <a:chExt cx="2741700" cy="2474700"/>
          </a:xfrm>
        </p:grpSpPr>
        <p:sp>
          <p:nvSpPr>
            <p:cNvPr id="296" name="Google Shape;296;p23"/>
            <p:cNvSpPr/>
            <p:nvPr/>
          </p:nvSpPr>
          <p:spPr>
            <a:xfrm rot="-1590176">
              <a:off x="8404570" y="6680085"/>
              <a:ext cx="2103560" cy="1759977"/>
            </a:xfrm>
            <a:prstGeom prst="parallelogram">
              <a:avLst>
                <a:gd name="adj" fmla="val 50454"/>
              </a:avLst>
            </a:prstGeom>
            <a:solidFill>
              <a:srgbClr val="3A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9135475" y="7159250"/>
              <a:ext cx="777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AD</a:t>
              </a:r>
              <a:endParaRPr sz="3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3"/>
          <p:cNvGrpSpPr/>
          <p:nvPr/>
        </p:nvGrpSpPr>
        <p:grpSpPr>
          <a:xfrm>
            <a:off x="11054125" y="2191450"/>
            <a:ext cx="6840850" cy="6605984"/>
            <a:chOff x="11054125" y="2191450"/>
            <a:chExt cx="6840850" cy="6605984"/>
          </a:xfrm>
        </p:grpSpPr>
        <p:pic>
          <p:nvPicPr>
            <p:cNvPr id="299" name="Google Shape;29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55747" y="6896559"/>
              <a:ext cx="6371675" cy="190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3"/>
            <p:cNvSpPr/>
            <p:nvPr/>
          </p:nvSpPr>
          <p:spPr>
            <a:xfrm>
              <a:off x="11124725" y="65518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2420125" y="66280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12953525" y="67804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3867925" y="6780450"/>
              <a:ext cx="777900" cy="829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4395463" y="67441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14852663" y="68965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15690863" y="68203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16071863" y="67441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16452863" y="68203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16833863" y="6820350"/>
              <a:ext cx="555300" cy="713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11189025" y="6179875"/>
              <a:ext cx="777900" cy="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1" name="Google Shape;311;p23"/>
            <p:cNvCxnSpPr/>
            <p:nvPr/>
          </p:nvCxnSpPr>
          <p:spPr>
            <a:xfrm rot="10800000">
              <a:off x="11515325" y="5815350"/>
              <a:ext cx="900" cy="50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3"/>
            <p:cNvCxnSpPr/>
            <p:nvPr/>
          </p:nvCxnSpPr>
          <p:spPr>
            <a:xfrm rot="10800000">
              <a:off x="12810725" y="5967750"/>
              <a:ext cx="900" cy="50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3"/>
            <p:cNvCxnSpPr>
              <a:endCxn id="314" idx="1"/>
            </p:cNvCxnSpPr>
            <p:nvPr/>
          </p:nvCxnSpPr>
          <p:spPr>
            <a:xfrm rot="10800000" flipH="1">
              <a:off x="13344925" y="4969300"/>
              <a:ext cx="223800" cy="165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3"/>
            <p:cNvCxnSpPr>
              <a:endCxn id="314" idx="2"/>
            </p:cNvCxnSpPr>
            <p:nvPr/>
          </p:nvCxnSpPr>
          <p:spPr>
            <a:xfrm rot="10800000" flipH="1">
              <a:off x="14183125" y="5384950"/>
              <a:ext cx="49800" cy="133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6" name="Google Shape;316;p23"/>
            <p:cNvCxnSpPr/>
            <p:nvPr/>
          </p:nvCxnSpPr>
          <p:spPr>
            <a:xfrm rot="10800000">
              <a:off x="14624525" y="3780750"/>
              <a:ext cx="15900" cy="284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3"/>
            <p:cNvCxnSpPr/>
            <p:nvPr/>
          </p:nvCxnSpPr>
          <p:spPr>
            <a:xfrm rot="10800000">
              <a:off x="15096725" y="6272550"/>
              <a:ext cx="900" cy="50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23"/>
            <p:cNvCxnSpPr/>
            <p:nvPr/>
          </p:nvCxnSpPr>
          <p:spPr>
            <a:xfrm rot="10800000" flipH="1">
              <a:off x="15935825" y="4894050"/>
              <a:ext cx="32100" cy="181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3"/>
            <p:cNvCxnSpPr/>
            <p:nvPr/>
          </p:nvCxnSpPr>
          <p:spPr>
            <a:xfrm rot="10800000">
              <a:off x="16315925" y="6120150"/>
              <a:ext cx="900" cy="50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23"/>
            <p:cNvCxnSpPr/>
            <p:nvPr/>
          </p:nvCxnSpPr>
          <p:spPr>
            <a:xfrm rot="10800000">
              <a:off x="16697225" y="2993850"/>
              <a:ext cx="600" cy="371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1" name="Google Shape;321;p23"/>
            <p:cNvCxnSpPr/>
            <p:nvPr/>
          </p:nvCxnSpPr>
          <p:spPr>
            <a:xfrm rot="10800000" flipH="1">
              <a:off x="17155025" y="5239350"/>
              <a:ext cx="21900" cy="146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2" name="Google Shape;322;p23"/>
            <p:cNvSpPr txBox="1"/>
            <p:nvPr/>
          </p:nvSpPr>
          <p:spPr>
            <a:xfrm>
              <a:off x="12273325" y="5087050"/>
              <a:ext cx="15342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Female (O)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Side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3"/>
            <p:cNvSpPr txBox="1"/>
            <p:nvPr/>
          </p:nvSpPr>
          <p:spPr>
            <a:xfrm>
              <a:off x="11054125" y="5010850"/>
              <a:ext cx="13284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(X)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3"/>
            <p:cNvSpPr txBox="1"/>
            <p:nvPr/>
          </p:nvSpPr>
          <p:spPr>
            <a:xfrm>
              <a:off x="12806725" y="4020250"/>
              <a:ext cx="132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(O)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Side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3"/>
            <p:cNvSpPr txBox="1"/>
            <p:nvPr/>
          </p:nvSpPr>
          <p:spPr>
            <a:xfrm>
              <a:off x="13568725" y="4553650"/>
              <a:ext cx="132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(X)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14178325" y="3029650"/>
              <a:ext cx="1534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Female (O)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3"/>
            <p:cNvSpPr txBox="1"/>
            <p:nvPr/>
          </p:nvSpPr>
          <p:spPr>
            <a:xfrm>
              <a:off x="14559325" y="5315650"/>
              <a:ext cx="132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(X)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Side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3"/>
            <p:cNvSpPr txBox="1"/>
            <p:nvPr/>
          </p:nvSpPr>
          <p:spPr>
            <a:xfrm>
              <a:off x="15245125" y="3944050"/>
              <a:ext cx="1534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Female (X)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Side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3"/>
            <p:cNvSpPr txBox="1"/>
            <p:nvPr/>
          </p:nvSpPr>
          <p:spPr>
            <a:xfrm>
              <a:off x="15702325" y="5239450"/>
              <a:ext cx="132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(X)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3"/>
            <p:cNvSpPr txBox="1"/>
            <p:nvPr/>
          </p:nvSpPr>
          <p:spPr>
            <a:xfrm>
              <a:off x="16083325" y="2191450"/>
              <a:ext cx="1534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Female (O)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16566575" y="4420150"/>
              <a:ext cx="132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Male (O)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Side</a:t>
              </a:r>
              <a:endParaRPr sz="21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/>
          <p:nvPr/>
        </p:nvSpPr>
        <p:spPr>
          <a:xfrm>
            <a:off x="6280950" y="157375"/>
            <a:ext cx="5726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Data 수집 방법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8785301" y="1734125"/>
            <a:ext cx="8932273" cy="8139775"/>
            <a:chOff x="646118" y="1399341"/>
            <a:chExt cx="9106202" cy="8187261"/>
          </a:xfrm>
        </p:grpSpPr>
        <p:pic>
          <p:nvPicPr>
            <p:cNvPr id="338" name="Google Shape;33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2947" y="1399341"/>
              <a:ext cx="8959373" cy="4587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118" y="6392525"/>
              <a:ext cx="4504186" cy="319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7610" y="6392527"/>
              <a:ext cx="4322696" cy="3194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2350" y="2621325"/>
            <a:ext cx="9658325" cy="69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850" y="1352524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/>
        </p:nvSpPr>
        <p:spPr>
          <a:xfrm>
            <a:off x="5329838" y="233600"/>
            <a:ext cx="79509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Object Detection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49" name="Google Shape;349;p25"/>
          <p:cNvPicPr preferRelativeResize="0"/>
          <p:nvPr/>
        </p:nvPicPr>
        <p:blipFill rotWithShape="1">
          <a:blip r:embed="rId4">
            <a:alphaModFix/>
          </a:blip>
          <a:srcRect t="2080" b="-2079"/>
          <a:stretch/>
        </p:blipFill>
        <p:spPr>
          <a:xfrm>
            <a:off x="2429400" y="1687425"/>
            <a:ext cx="13751765" cy="7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 txBox="1"/>
          <p:nvPr/>
        </p:nvSpPr>
        <p:spPr>
          <a:xfrm>
            <a:off x="961350" y="8801625"/>
            <a:ext cx="79509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YOLO v3  기반 보행자 검출 시스템</a:t>
            </a:r>
            <a:endParaRPr sz="38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7458300" y="9731925"/>
            <a:ext cx="1105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J. Redmon and A. Farhadi, “YOLOv3: An Incremental Improvement,” arXiv:1804.02767, 2018.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3392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-213000" y="20350"/>
            <a:ext cx="2875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 sz="2100" i="0" u="none" strike="noStrike" cap="non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1376400" y="1864425"/>
            <a:ext cx="175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sz="32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5655325" y="185950"/>
            <a:ext cx="629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검출 성능 평가 지표</a:t>
            </a:r>
            <a:endParaRPr sz="4800"/>
          </a:p>
        </p:txBody>
      </p:sp>
      <p:sp>
        <p:nvSpPr>
          <p:cNvPr id="361" name="Google Shape;361;p26"/>
          <p:cNvSpPr txBox="1"/>
          <p:nvPr/>
        </p:nvSpPr>
        <p:spPr>
          <a:xfrm>
            <a:off x="10086000" y="1825525"/>
            <a:ext cx="262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 sz="32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1316400" y="5625288"/>
            <a:ext cx="591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Average Precision(AP)</a:t>
            </a:r>
            <a:endParaRPr sz="48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9956400" y="5588300"/>
            <a:ext cx="756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Intersection over union(IoU)</a:t>
            </a:r>
            <a:endParaRPr sz="32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6"/>
          <p:cNvSpPr/>
          <p:nvPr/>
        </p:nvSpPr>
        <p:spPr>
          <a:xfrm>
            <a:off x="670800" y="2082225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670800" y="5843088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9380400" y="2043325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9310800" y="580610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6"/>
          <p:cNvGrpSpPr/>
          <p:nvPr/>
        </p:nvGrpSpPr>
        <p:grpSpPr>
          <a:xfrm>
            <a:off x="10100441" y="6707020"/>
            <a:ext cx="1915413" cy="1319905"/>
            <a:chOff x="1039725" y="3059250"/>
            <a:chExt cx="4686600" cy="2390700"/>
          </a:xfrm>
        </p:grpSpPr>
        <p:sp>
          <p:nvSpPr>
            <p:cNvPr id="369" name="Google Shape;369;p26"/>
            <p:cNvSpPr/>
            <p:nvPr/>
          </p:nvSpPr>
          <p:spPr>
            <a:xfrm>
              <a:off x="1039725" y="3059250"/>
              <a:ext cx="4686600" cy="2390700"/>
            </a:xfrm>
            <a:prstGeom prst="rect">
              <a:avLst/>
            </a:prstGeom>
            <a:solidFill>
              <a:srgbClr val="3A4CA8">
                <a:alpha val="14970"/>
              </a:srgbClr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606425" y="3313200"/>
              <a:ext cx="1426800" cy="1379100"/>
            </a:xfrm>
            <a:prstGeom prst="rect">
              <a:avLst/>
            </a:prstGeom>
            <a:solidFill>
              <a:srgbClr val="3A4CA8">
                <a:alpha val="14970"/>
              </a:srgbClr>
            </a:solidFill>
            <a:ln w="7620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6"/>
          <p:cNvGrpSpPr/>
          <p:nvPr/>
        </p:nvGrpSpPr>
        <p:grpSpPr>
          <a:xfrm>
            <a:off x="15114484" y="6707065"/>
            <a:ext cx="1915413" cy="1319818"/>
            <a:chOff x="11876825" y="3111900"/>
            <a:chExt cx="4686600" cy="2285400"/>
          </a:xfrm>
        </p:grpSpPr>
        <p:sp>
          <p:nvSpPr>
            <p:cNvPr id="372" name="Google Shape;372;p26"/>
            <p:cNvSpPr/>
            <p:nvPr/>
          </p:nvSpPr>
          <p:spPr>
            <a:xfrm>
              <a:off x="11876825" y="3111900"/>
              <a:ext cx="4686600" cy="2285400"/>
            </a:xfrm>
            <a:prstGeom prst="rect">
              <a:avLst/>
            </a:prstGeom>
            <a:solidFill>
              <a:srgbClr val="3A4CA8">
                <a:alpha val="14970"/>
              </a:srgbClr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14752625" y="3619500"/>
              <a:ext cx="1426800" cy="1379100"/>
            </a:xfrm>
            <a:prstGeom prst="rect">
              <a:avLst/>
            </a:prstGeom>
            <a:solidFill>
              <a:srgbClr val="3A4CA8">
                <a:alpha val="14970"/>
              </a:srgbClr>
            </a:solidFill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6"/>
          <p:cNvSpPr txBox="1"/>
          <p:nvPr/>
        </p:nvSpPr>
        <p:spPr>
          <a:xfrm>
            <a:off x="12100225" y="8559825"/>
            <a:ext cx="1520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IoU =  </a:t>
            </a:r>
            <a:endParaRPr sz="4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26"/>
          <p:cNvGrpSpPr/>
          <p:nvPr/>
        </p:nvGrpSpPr>
        <p:grpSpPr>
          <a:xfrm>
            <a:off x="13542923" y="7823532"/>
            <a:ext cx="1307713" cy="2236329"/>
            <a:chOff x="13771523" y="7594932"/>
            <a:chExt cx="1307713" cy="2236329"/>
          </a:xfrm>
        </p:grpSpPr>
        <p:cxnSp>
          <p:nvCxnSpPr>
            <p:cNvPr id="376" name="Google Shape;376;p26"/>
            <p:cNvCxnSpPr/>
            <p:nvPr/>
          </p:nvCxnSpPr>
          <p:spPr>
            <a:xfrm rot="10800000" flipH="1">
              <a:off x="13771523" y="8709710"/>
              <a:ext cx="1307713" cy="9362"/>
            </a:xfrm>
            <a:prstGeom prst="straightConnector1">
              <a:avLst/>
            </a:prstGeom>
            <a:noFill/>
            <a:ln w="762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7" name="Google Shape;377;p26"/>
            <p:cNvGrpSpPr/>
            <p:nvPr/>
          </p:nvGrpSpPr>
          <p:grpSpPr>
            <a:xfrm>
              <a:off x="14022218" y="8875244"/>
              <a:ext cx="784158" cy="956017"/>
              <a:chOff x="9361600" y="7866825"/>
              <a:chExt cx="1638100" cy="1562375"/>
            </a:xfrm>
          </p:grpSpPr>
          <p:sp>
            <p:nvSpPr>
              <p:cNvPr id="378" name="Google Shape;378;p26"/>
              <p:cNvSpPr/>
              <p:nvPr/>
            </p:nvSpPr>
            <p:spPr>
              <a:xfrm flipH="1">
                <a:off x="9572900" y="8126900"/>
                <a:ext cx="1426800" cy="1302300"/>
              </a:xfrm>
              <a:prstGeom prst="rect">
                <a:avLst/>
              </a:prstGeom>
              <a:solidFill>
                <a:srgbClr val="FFFF00"/>
              </a:solidFill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9361600" y="7866825"/>
                <a:ext cx="1426800" cy="1302300"/>
              </a:xfrm>
              <a:prstGeom prst="rect">
                <a:avLst/>
              </a:prstGeom>
              <a:solidFill>
                <a:srgbClr val="FFFF00"/>
              </a:solidFill>
              <a:ln w="7620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26"/>
            <p:cNvGrpSpPr/>
            <p:nvPr/>
          </p:nvGrpSpPr>
          <p:grpSpPr>
            <a:xfrm>
              <a:off x="14022218" y="7594932"/>
              <a:ext cx="784206" cy="956017"/>
              <a:chOff x="9361600" y="5670400"/>
              <a:chExt cx="1638200" cy="1562375"/>
            </a:xfrm>
          </p:grpSpPr>
          <p:sp>
            <p:nvSpPr>
              <p:cNvPr id="381" name="Google Shape;381;p26"/>
              <p:cNvSpPr/>
              <p:nvPr/>
            </p:nvSpPr>
            <p:spPr>
              <a:xfrm>
                <a:off x="9361600" y="5670400"/>
                <a:ext cx="1426800" cy="1302300"/>
              </a:xfrm>
              <a:prstGeom prst="rect">
                <a:avLst/>
              </a:prstGeom>
              <a:noFill/>
              <a:ln w="7620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9573000" y="5930475"/>
                <a:ext cx="1426800" cy="13023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9600000" y="5973000"/>
                <a:ext cx="1188300" cy="9996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384;p26"/>
          <p:cNvGrpSpPr/>
          <p:nvPr/>
        </p:nvGrpSpPr>
        <p:grpSpPr>
          <a:xfrm>
            <a:off x="766800" y="3208838"/>
            <a:ext cx="4337700" cy="1702613"/>
            <a:chOff x="1000500" y="2905913"/>
            <a:chExt cx="4337700" cy="1702613"/>
          </a:xfrm>
        </p:grpSpPr>
        <p:sp>
          <p:nvSpPr>
            <p:cNvPr id="385" name="Google Shape;385;p26"/>
            <p:cNvSpPr txBox="1"/>
            <p:nvPr/>
          </p:nvSpPr>
          <p:spPr>
            <a:xfrm>
              <a:off x="1256899" y="2905913"/>
              <a:ext cx="34953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  TP</a:t>
              </a:r>
              <a:endParaRPr sz="4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6"/>
            <p:cNvSpPr txBox="1"/>
            <p:nvPr/>
          </p:nvSpPr>
          <p:spPr>
            <a:xfrm>
              <a:off x="1000500" y="3777225"/>
              <a:ext cx="4337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TP + FN</a:t>
              </a:r>
              <a:endParaRPr sz="4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7" name="Google Shape;387;p26"/>
            <p:cNvCxnSpPr/>
            <p:nvPr/>
          </p:nvCxnSpPr>
          <p:spPr>
            <a:xfrm rot="10800000" flipH="1">
              <a:off x="1251300" y="3772750"/>
              <a:ext cx="3720900" cy="15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8" name="Google Shape;388;p26"/>
          <p:cNvGrpSpPr/>
          <p:nvPr/>
        </p:nvGrpSpPr>
        <p:grpSpPr>
          <a:xfrm>
            <a:off x="10390800" y="3011038"/>
            <a:ext cx="16563000" cy="1696138"/>
            <a:chOff x="10314600" y="3011038"/>
            <a:chExt cx="16563000" cy="1696138"/>
          </a:xfrm>
        </p:grpSpPr>
        <p:sp>
          <p:nvSpPr>
            <p:cNvPr id="389" name="Google Shape;389;p26"/>
            <p:cNvSpPr txBox="1"/>
            <p:nvPr/>
          </p:nvSpPr>
          <p:spPr>
            <a:xfrm>
              <a:off x="12201000" y="3972425"/>
              <a:ext cx="1467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6"/>
            <p:cNvSpPr txBox="1"/>
            <p:nvPr/>
          </p:nvSpPr>
          <p:spPr>
            <a:xfrm>
              <a:off x="10811999" y="3011038"/>
              <a:ext cx="34953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TP</a:t>
              </a:r>
              <a:endParaRPr sz="4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 txBox="1"/>
            <p:nvPr/>
          </p:nvSpPr>
          <p:spPr>
            <a:xfrm>
              <a:off x="10314600" y="3875875"/>
              <a:ext cx="4337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TP + FP</a:t>
              </a:r>
              <a:endParaRPr sz="4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2" name="Google Shape;392;p26"/>
            <p:cNvCxnSpPr/>
            <p:nvPr/>
          </p:nvCxnSpPr>
          <p:spPr>
            <a:xfrm rot="10800000" flipH="1">
              <a:off x="10623000" y="3909238"/>
              <a:ext cx="3720900" cy="15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93" name="Google Shape;3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100" y="6762550"/>
            <a:ext cx="4528575" cy="3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27"/>
          <p:cNvCxnSpPr>
            <a:stCxn id="399" idx="3"/>
            <a:endCxn id="400" idx="1"/>
          </p:cNvCxnSpPr>
          <p:nvPr/>
        </p:nvCxnSpPr>
        <p:spPr>
          <a:xfrm>
            <a:off x="13284050" y="2229075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7"/>
          <p:cNvCxnSpPr>
            <a:endCxn id="402" idx="1"/>
          </p:cNvCxnSpPr>
          <p:nvPr/>
        </p:nvCxnSpPr>
        <p:spPr>
          <a:xfrm>
            <a:off x="3294250" y="2229075"/>
            <a:ext cx="5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868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/>
          <p:nvPr/>
        </p:nvSpPr>
        <p:spPr>
          <a:xfrm>
            <a:off x="5159500" y="172650"/>
            <a:ext cx="85632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개발 시스템 흐름도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405" name="Google Shape;405;p27"/>
          <p:cNvGrpSpPr/>
          <p:nvPr/>
        </p:nvGrpSpPr>
        <p:grpSpPr>
          <a:xfrm>
            <a:off x="1712607" y="1463681"/>
            <a:ext cx="1806356" cy="1530792"/>
            <a:chOff x="2249957" y="1463681"/>
            <a:chExt cx="1806356" cy="1530792"/>
          </a:xfrm>
        </p:grpSpPr>
        <p:sp>
          <p:nvSpPr>
            <p:cNvPr id="406" name="Google Shape;406;p27"/>
            <p:cNvSpPr/>
            <p:nvPr/>
          </p:nvSpPr>
          <p:spPr>
            <a:xfrm rot="-5400000" flipH="1">
              <a:off x="2387738" y="1325900"/>
              <a:ext cx="1530792" cy="1806354"/>
            </a:xfrm>
            <a:prstGeom prst="flowChartMultidocument">
              <a:avLst/>
            </a:prstGeom>
            <a:solidFill>
              <a:srgbClr val="3A4CA8">
                <a:alpha val="14970"/>
              </a:srgbClr>
            </a:solidFill>
            <a:ln w="9525" cap="flat" cmpd="sng">
              <a:solidFill>
                <a:srgbClr val="3A4C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 txBox="1"/>
            <p:nvPr/>
          </p:nvSpPr>
          <p:spPr>
            <a:xfrm>
              <a:off x="2250013" y="1705725"/>
              <a:ext cx="1806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Input Images</a:t>
              </a:r>
              <a:endParaRPr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7"/>
          <p:cNvSpPr/>
          <p:nvPr/>
        </p:nvSpPr>
        <p:spPr>
          <a:xfrm>
            <a:off x="3871150" y="1662675"/>
            <a:ext cx="2838975" cy="1132800"/>
          </a:xfrm>
          <a:prstGeom prst="flowChartProcess">
            <a:avLst/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EDED"/>
                </a:solidFill>
              </a:rPr>
              <a:t>YOLO v3</a:t>
            </a:r>
            <a:endParaRPr sz="3000">
              <a:solidFill>
                <a:srgbClr val="EEEDED"/>
              </a:solidFill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7557563" y="1662675"/>
            <a:ext cx="2535275" cy="1132800"/>
          </a:xfrm>
          <a:prstGeom prst="flowChartProcess">
            <a:avLst/>
          </a:prstGeom>
          <a:solidFill>
            <a:srgbClr val="3E50AC">
              <a:alpha val="7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EDED"/>
                </a:solidFill>
              </a:rPr>
              <a:t>Kalman Filter</a:t>
            </a:r>
            <a:endParaRPr sz="3000">
              <a:solidFill>
                <a:srgbClr val="EEEDED"/>
              </a:solidFill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10748775" y="1662675"/>
            <a:ext cx="2535275" cy="1132800"/>
          </a:xfrm>
          <a:prstGeom prst="flowChartProcess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EDED"/>
                </a:solidFill>
              </a:rPr>
              <a:t>Hungarian </a:t>
            </a:r>
            <a:endParaRPr sz="3000">
              <a:solidFill>
                <a:srgbClr val="EEEDE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EDED"/>
                </a:solidFill>
              </a:rPr>
              <a:t>Algorithm</a:t>
            </a:r>
            <a:endParaRPr sz="3000">
              <a:solidFill>
                <a:srgbClr val="EEEDED"/>
              </a:solidFill>
            </a:endParaRPr>
          </a:p>
        </p:txBody>
      </p:sp>
      <p:cxnSp>
        <p:nvCxnSpPr>
          <p:cNvPr id="409" name="Google Shape;409;p27"/>
          <p:cNvCxnSpPr>
            <a:stCxn id="402" idx="3"/>
            <a:endCxn id="408" idx="1"/>
          </p:cNvCxnSpPr>
          <p:nvPr/>
        </p:nvCxnSpPr>
        <p:spPr>
          <a:xfrm>
            <a:off x="6710125" y="2229075"/>
            <a:ext cx="8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27"/>
          <p:cNvCxnSpPr>
            <a:stCxn id="408" idx="3"/>
            <a:endCxn id="399" idx="1"/>
          </p:cNvCxnSpPr>
          <p:nvPr/>
        </p:nvCxnSpPr>
        <p:spPr>
          <a:xfrm>
            <a:off x="10092838" y="2229075"/>
            <a:ext cx="65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1" name="Google Shape;411;p27"/>
          <p:cNvGrpSpPr/>
          <p:nvPr/>
        </p:nvGrpSpPr>
        <p:grpSpPr>
          <a:xfrm>
            <a:off x="7595680" y="2766117"/>
            <a:ext cx="5725910" cy="723393"/>
            <a:chOff x="10713925" y="2766100"/>
            <a:chExt cx="5884800" cy="789300"/>
          </a:xfrm>
        </p:grpSpPr>
        <p:sp>
          <p:nvSpPr>
            <p:cNvPr id="412" name="Google Shape;412;p27"/>
            <p:cNvSpPr/>
            <p:nvPr/>
          </p:nvSpPr>
          <p:spPr>
            <a:xfrm>
              <a:off x="14980225" y="2994475"/>
              <a:ext cx="1618500" cy="321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3F91"/>
            </a:solidFill>
            <a:ln w="9525" cap="flat" cmpd="sng">
              <a:solidFill>
                <a:srgbClr val="2F3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 rot="10800000">
              <a:off x="10713925" y="2996875"/>
              <a:ext cx="1618500" cy="319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3F91"/>
            </a:solidFill>
            <a:ln w="9525" cap="flat" cmpd="sng">
              <a:solidFill>
                <a:srgbClr val="2F3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 txBox="1"/>
            <p:nvPr/>
          </p:nvSpPr>
          <p:spPr>
            <a:xfrm>
              <a:off x="12826425" y="2766100"/>
              <a:ext cx="2058000" cy="78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Tracking </a:t>
              </a:r>
              <a:endParaRPr sz="3500">
                <a:solidFill>
                  <a:srgbClr val="666666"/>
                </a:solidFill>
              </a:endParaRPr>
            </a:p>
          </p:txBody>
        </p:sp>
      </p:grpSp>
      <p:sp>
        <p:nvSpPr>
          <p:cNvPr id="415" name="Google Shape;415;p27"/>
          <p:cNvSpPr/>
          <p:nvPr/>
        </p:nvSpPr>
        <p:spPr>
          <a:xfrm rot="-5400000" flipH="1">
            <a:off x="14077763" y="1325900"/>
            <a:ext cx="1530792" cy="1806354"/>
          </a:xfrm>
          <a:prstGeom prst="flowChartMultidocument">
            <a:avLst/>
          </a:prstGeom>
          <a:solidFill>
            <a:srgbClr val="3A4CA8">
              <a:alpha val="14970"/>
            </a:srgbClr>
          </a:solidFill>
          <a:ln w="9525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 txBox="1"/>
          <p:nvPr/>
        </p:nvSpPr>
        <p:spPr>
          <a:xfrm>
            <a:off x="13978963" y="1845075"/>
            <a:ext cx="180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6333589" y="3030147"/>
            <a:ext cx="411600" cy="29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3F91"/>
          </a:solidFill>
          <a:ln w="9525" cap="flat" cmpd="sng">
            <a:solidFill>
              <a:srgbClr val="2F3F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4218075" y="2766075"/>
            <a:ext cx="2191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endParaRPr sz="3500">
              <a:solidFill>
                <a:srgbClr val="666666"/>
              </a:solidFill>
            </a:endParaRPr>
          </a:p>
        </p:txBody>
      </p:sp>
      <p:sp>
        <p:nvSpPr>
          <p:cNvPr id="419" name="Google Shape;419;p27"/>
          <p:cNvSpPr/>
          <p:nvPr/>
        </p:nvSpPr>
        <p:spPr>
          <a:xfrm rot="-10797494">
            <a:off x="3835107" y="3002161"/>
            <a:ext cx="411600" cy="29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3F91"/>
          </a:solidFill>
          <a:ln w="9525" cap="flat" cmpd="sng">
            <a:solidFill>
              <a:srgbClr val="2F3F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27"/>
          <p:cNvPicPr preferRelativeResize="0"/>
          <p:nvPr/>
        </p:nvPicPr>
        <p:blipFill rotWithShape="1">
          <a:blip r:embed="rId4">
            <a:alphaModFix/>
          </a:blip>
          <a:srcRect r="13889"/>
          <a:stretch/>
        </p:blipFill>
        <p:spPr>
          <a:xfrm>
            <a:off x="3606500" y="3905211"/>
            <a:ext cx="9486500" cy="5852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7"/>
          <p:cNvSpPr txBox="1"/>
          <p:nvPr/>
        </p:nvSpPr>
        <p:spPr>
          <a:xfrm>
            <a:off x="394800" y="9735250"/>
            <a:ext cx="174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A. Bewley, Z. Ge, L. Ott, F. Ramos and B. Upcroft, "Simple online and realtime tracking," IEEE International Conference on Image Processing (ICIP), 2016, pp. 3464-3468.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2" name="Google Shape;4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1100" y="9172800"/>
            <a:ext cx="11220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7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84275" y="3985275"/>
            <a:ext cx="7284900" cy="1108200"/>
            <a:chOff x="712875" y="3909075"/>
            <a:chExt cx="7284900" cy="1108200"/>
          </a:xfrm>
        </p:grpSpPr>
        <p:sp>
          <p:nvSpPr>
            <p:cNvPr id="425" name="Google Shape;425;p27"/>
            <p:cNvSpPr txBox="1"/>
            <p:nvPr/>
          </p:nvSpPr>
          <p:spPr>
            <a:xfrm>
              <a:off x="712875" y="3909075"/>
              <a:ext cx="7284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3A4CA8"/>
                  </a:solidFill>
                  <a:latin typeface="Gothic A1"/>
                  <a:ea typeface="Gothic A1"/>
                  <a:cs typeface="Gothic A1"/>
                  <a:sym typeface="Gothic A1"/>
                </a:rPr>
                <a:t>객체 추적 알고리즘 SORT </a:t>
              </a:r>
              <a:endParaRPr sz="35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3A4CA8"/>
                  </a:solidFill>
                  <a:latin typeface="Gothic A1"/>
                  <a:ea typeface="Gothic A1"/>
                  <a:cs typeface="Gothic A1"/>
                  <a:sym typeface="Gothic A1"/>
                </a:rPr>
                <a:t>(Simple Online and Realtime Tracking)</a:t>
              </a:r>
              <a:endParaRPr sz="25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cxnSp>
          <p:nvCxnSpPr>
            <p:cNvPr id="426" name="Google Shape;426;p27"/>
            <p:cNvCxnSpPr/>
            <p:nvPr/>
          </p:nvCxnSpPr>
          <p:spPr>
            <a:xfrm>
              <a:off x="1433700" y="5015825"/>
              <a:ext cx="591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3392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8"/>
          <p:cNvSpPr txBox="1"/>
          <p:nvPr/>
        </p:nvSpPr>
        <p:spPr>
          <a:xfrm>
            <a:off x="6280950" y="248850"/>
            <a:ext cx="5726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Model 최적화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33" name="Google Shape;4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3671"/>
            <a:ext cx="18288000" cy="470870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8"/>
          <p:cNvSpPr txBox="1"/>
          <p:nvPr/>
        </p:nvSpPr>
        <p:spPr>
          <a:xfrm>
            <a:off x="1691100" y="1940950"/>
            <a:ext cx="150546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‘Channel Pruning’을 이용한 YOLO v3  Detection Model 최적화</a:t>
            </a:r>
            <a:endParaRPr sz="4000" b="1" i="0" u="none" strike="noStrike" cap="non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sp>
        <p:nvSpPr>
          <p:cNvPr id="436" name="Google Shape;436;p28"/>
          <p:cNvSpPr txBox="1"/>
          <p:nvPr/>
        </p:nvSpPr>
        <p:spPr>
          <a:xfrm>
            <a:off x="5424700" y="9243850"/>
            <a:ext cx="12754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A. Bewley, Z. Ge, L. Ott, F. Ramos and B. Upcroft, "Simple online and realtime tracking," </a:t>
            </a:r>
            <a:endParaRPr sz="20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IEEE International Conference on Image Processing (ICIP), 2016, pp. 3464-3468.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2630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/>
        </p:nvSpPr>
        <p:spPr>
          <a:xfrm>
            <a:off x="6280950" y="172650"/>
            <a:ext cx="5726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App 서비스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-2286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sp>
        <p:nvSpPr>
          <p:cNvPr id="444" name="Google Shape;444;p29"/>
          <p:cNvSpPr txBox="1"/>
          <p:nvPr/>
        </p:nvSpPr>
        <p:spPr>
          <a:xfrm>
            <a:off x="4246950" y="1678925"/>
            <a:ext cx="979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‘Application’을 이용한 </a:t>
            </a:r>
            <a:endParaRPr sz="38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Real-time</a:t>
            </a:r>
            <a:r>
              <a:rPr lang="en-US" sz="38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보행자 분석 및 시각화 자료 제공 </a:t>
            </a:r>
            <a:endParaRPr sz="3800" b="1" i="0" u="none" strike="noStrike" cap="non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45" name="Google Shape;445;p29"/>
          <p:cNvPicPr preferRelativeResize="0"/>
          <p:nvPr/>
        </p:nvPicPr>
        <p:blipFill rotWithShape="1">
          <a:blip r:embed="rId4">
            <a:alphaModFix/>
          </a:blip>
          <a:srcRect l="25148" r="38468" b="16282"/>
          <a:stretch/>
        </p:blipFill>
        <p:spPr>
          <a:xfrm>
            <a:off x="310000" y="3506075"/>
            <a:ext cx="4203900" cy="52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/>
          <p:cNvPicPr preferRelativeResize="0"/>
          <p:nvPr/>
        </p:nvPicPr>
        <p:blipFill rotWithShape="1">
          <a:blip r:embed="rId5">
            <a:alphaModFix/>
          </a:blip>
          <a:srcRect t="2079" b="14062"/>
          <a:stretch/>
        </p:blipFill>
        <p:spPr>
          <a:xfrm>
            <a:off x="5847775" y="3429000"/>
            <a:ext cx="4945175" cy="24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/>
          <p:cNvPicPr preferRelativeResize="0"/>
          <p:nvPr/>
        </p:nvPicPr>
        <p:blipFill rotWithShape="1">
          <a:blip r:embed="rId6">
            <a:alphaModFix/>
          </a:blip>
          <a:srcRect r="13651" b="2978"/>
          <a:stretch/>
        </p:blipFill>
        <p:spPr>
          <a:xfrm>
            <a:off x="6140700" y="6051000"/>
            <a:ext cx="4425300" cy="28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 txBox="1"/>
          <p:nvPr/>
        </p:nvSpPr>
        <p:spPr>
          <a:xfrm>
            <a:off x="7320275" y="9147600"/>
            <a:ext cx="2710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Computing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1757950" y="9233275"/>
            <a:ext cx="13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11278400" y="5677500"/>
            <a:ext cx="868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3F91"/>
          </a:solidFill>
          <a:ln w="9525" cap="flat" cmpd="sng">
            <a:solidFill>
              <a:srgbClr val="2F3F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4763000" y="5678775"/>
            <a:ext cx="868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F3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 txBox="1"/>
          <p:nvPr/>
        </p:nvSpPr>
        <p:spPr>
          <a:xfrm>
            <a:off x="13447200" y="9130950"/>
            <a:ext cx="254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29"/>
          <p:cNvPicPr preferRelativeResize="0"/>
          <p:nvPr/>
        </p:nvPicPr>
        <p:blipFill rotWithShape="1">
          <a:blip r:embed="rId7">
            <a:alphaModFix/>
          </a:blip>
          <a:srcRect l="29348" b="16964"/>
          <a:stretch/>
        </p:blipFill>
        <p:spPr>
          <a:xfrm>
            <a:off x="12728525" y="2946700"/>
            <a:ext cx="4729699" cy="61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8">
            <a:alphaModFix/>
          </a:blip>
          <a:srcRect r="52883"/>
          <a:stretch/>
        </p:blipFill>
        <p:spPr>
          <a:xfrm>
            <a:off x="13435451" y="3772525"/>
            <a:ext cx="2931280" cy="436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2630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0"/>
          <p:cNvSpPr txBox="1"/>
          <p:nvPr/>
        </p:nvSpPr>
        <p:spPr>
          <a:xfrm>
            <a:off x="4528350" y="172650"/>
            <a:ext cx="9134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+ Option : 맞춤 광고 추천 시스템 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-304800" y="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/>
          </a:p>
        </p:txBody>
      </p:sp>
      <p:sp>
        <p:nvSpPr>
          <p:cNvPr id="462" name="Google Shape;462;p30"/>
          <p:cNvSpPr txBox="1"/>
          <p:nvPr/>
        </p:nvSpPr>
        <p:spPr>
          <a:xfrm>
            <a:off x="3820525" y="1954025"/>
            <a:ext cx="100197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남/여 보행자별 </a:t>
            </a:r>
            <a:r>
              <a:rPr lang="en-US" sz="40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맞춤</a:t>
            </a:r>
            <a:r>
              <a:rPr lang="en-US" sz="40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광고 추천 시스템 개발  </a:t>
            </a:r>
            <a:endParaRPr sz="4000" b="1" i="0" u="none" strike="noStrike" cap="non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63" name="Google Shape;463;p30"/>
          <p:cNvPicPr preferRelativeResize="0"/>
          <p:nvPr/>
        </p:nvPicPr>
        <p:blipFill rotWithShape="1">
          <a:blip r:embed="rId4">
            <a:alphaModFix/>
          </a:blip>
          <a:srcRect r="84441"/>
          <a:stretch/>
        </p:blipFill>
        <p:spPr>
          <a:xfrm>
            <a:off x="10543048" y="3429000"/>
            <a:ext cx="871025" cy="1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0"/>
          <p:cNvPicPr preferRelativeResize="0"/>
          <p:nvPr/>
        </p:nvPicPr>
        <p:blipFill rotWithShape="1">
          <a:blip r:embed="rId4">
            <a:alphaModFix/>
          </a:blip>
          <a:srcRect l="19458" r="71193" b="6820"/>
          <a:stretch/>
        </p:blipFill>
        <p:spPr>
          <a:xfrm>
            <a:off x="10400413" y="6214600"/>
            <a:ext cx="670050" cy="19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0"/>
          <p:cNvPicPr preferRelativeResize="0"/>
          <p:nvPr/>
        </p:nvPicPr>
        <p:blipFill rotWithShape="1">
          <a:blip r:embed="rId5">
            <a:alphaModFix/>
          </a:blip>
          <a:srcRect l="6586" t="14785" r="3808" b="10353"/>
          <a:stretch/>
        </p:blipFill>
        <p:spPr>
          <a:xfrm>
            <a:off x="923075" y="3570275"/>
            <a:ext cx="6827650" cy="42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0"/>
          <p:cNvSpPr txBox="1"/>
          <p:nvPr/>
        </p:nvSpPr>
        <p:spPr>
          <a:xfrm>
            <a:off x="2756975" y="8041450"/>
            <a:ext cx="347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&lt; 광고별 남,여의 관심도 분석 &gt;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8212075" y="5511254"/>
            <a:ext cx="870900" cy="6003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/>
          <p:nvPr/>
        </p:nvSpPr>
        <p:spPr>
          <a:xfrm>
            <a:off x="11986325" y="4043200"/>
            <a:ext cx="1289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광고 A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14095175" y="4772575"/>
            <a:ext cx="3313500" cy="167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 txBox="1"/>
          <p:nvPr/>
        </p:nvSpPr>
        <p:spPr>
          <a:xfrm>
            <a:off x="11986325" y="6851150"/>
            <a:ext cx="1289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광고 B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30"/>
          <p:cNvCxnSpPr/>
          <p:nvPr/>
        </p:nvCxnSpPr>
        <p:spPr>
          <a:xfrm rot="10800000">
            <a:off x="13200250" y="4506225"/>
            <a:ext cx="1593000" cy="6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30"/>
          <p:cNvCxnSpPr/>
          <p:nvPr/>
        </p:nvCxnSpPr>
        <p:spPr>
          <a:xfrm flipH="1">
            <a:off x="13276025" y="6103400"/>
            <a:ext cx="1517100" cy="94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30"/>
          <p:cNvSpPr txBox="1"/>
          <p:nvPr/>
        </p:nvSpPr>
        <p:spPr>
          <a:xfrm>
            <a:off x="15050725" y="5266800"/>
            <a:ext cx="1517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Calibri"/>
                <a:ea typeface="Calibri"/>
                <a:cs typeface="Calibri"/>
                <a:sym typeface="Calibri"/>
              </a:rPr>
              <a:t>광고판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1"/>
          <p:cNvSpPr txBox="1"/>
          <p:nvPr/>
        </p:nvSpPr>
        <p:spPr>
          <a:xfrm>
            <a:off x="5199950" y="133675"/>
            <a:ext cx="70158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Data set 구축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1185500" y="1798100"/>
            <a:ext cx="275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26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1"/>
          <p:cNvSpPr txBox="1"/>
          <p:nvPr/>
        </p:nvSpPr>
        <p:spPr>
          <a:xfrm>
            <a:off x="1215200" y="52711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4200" b="1">
              <a:solidFill>
                <a:srgbClr val="666666"/>
              </a:solidFill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1701225" y="6347500"/>
            <a:ext cx="4498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OS : Window 10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3" name="Google Shape;483;p31"/>
          <p:cNvSpPr txBox="1"/>
          <p:nvPr/>
        </p:nvSpPr>
        <p:spPr>
          <a:xfrm>
            <a:off x="1701225" y="7185700"/>
            <a:ext cx="799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Language : Python, MATLAB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4" name="Google Shape;484;p31"/>
          <p:cNvSpPr txBox="1"/>
          <p:nvPr/>
        </p:nvSpPr>
        <p:spPr>
          <a:xfrm>
            <a:off x="1701225" y="8023900"/>
            <a:ext cx="537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Framework : Tensorflow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5" name="Google Shape;485;p31"/>
          <p:cNvSpPr txBox="1"/>
          <p:nvPr/>
        </p:nvSpPr>
        <p:spPr>
          <a:xfrm>
            <a:off x="1701225" y="8862100"/>
            <a:ext cx="490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Tool : Labelme, Vysor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6" name="Google Shape;486;p31"/>
          <p:cNvSpPr/>
          <p:nvPr/>
        </p:nvSpPr>
        <p:spPr>
          <a:xfrm>
            <a:off x="986600" y="64652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986600" y="73034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/>
          <p:nvPr/>
        </p:nvSpPr>
        <p:spPr>
          <a:xfrm>
            <a:off x="986600" y="81416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>
            <a:off x="986600" y="89798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1"/>
          <p:cNvSpPr txBox="1"/>
          <p:nvPr/>
        </p:nvSpPr>
        <p:spPr>
          <a:xfrm>
            <a:off x="1777425" y="2766100"/>
            <a:ext cx="1220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임베디드 보드 일체형 카메라 (</a:t>
            </a:r>
            <a:r>
              <a:rPr lang="en-US" sz="2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협력 업체</a:t>
            </a:r>
            <a:r>
              <a:rPr lang="en-US" sz="3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: WITHROBOT</a:t>
            </a: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91" name="Google Shape;491;p31"/>
          <p:cNvSpPr/>
          <p:nvPr/>
        </p:nvSpPr>
        <p:spPr>
          <a:xfrm>
            <a:off x="1062800" y="28838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1"/>
          <p:cNvSpPr/>
          <p:nvPr/>
        </p:nvSpPr>
        <p:spPr>
          <a:xfrm>
            <a:off x="580700" y="198215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580700" y="548100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600" y="6340317"/>
            <a:ext cx="2294989" cy="192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0636" y="8345527"/>
            <a:ext cx="1363584" cy="137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5469" y="6860565"/>
            <a:ext cx="1751581" cy="15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60874" y="8087899"/>
            <a:ext cx="1484399" cy="149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92638" y="6445292"/>
            <a:ext cx="1456102" cy="146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62325" y="2114675"/>
            <a:ext cx="5253125" cy="17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1"/>
          <p:cNvSpPr txBox="1"/>
          <p:nvPr/>
        </p:nvSpPr>
        <p:spPr>
          <a:xfrm>
            <a:off x="-304800" y="0"/>
            <a:ext cx="229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개발환경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909750" y="7111575"/>
            <a:ext cx="39435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아이디어 등장 배경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프로젝트 동기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620200" y="195475"/>
            <a:ext cx="70476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CONTENTS</a:t>
            </a:r>
            <a:endParaRPr sz="43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4853260" y="2323771"/>
            <a:ext cx="3705975" cy="3010143"/>
            <a:chOff x="4853260" y="2628571"/>
            <a:chExt cx="3705975" cy="301014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5549092" y="2628571"/>
              <a:ext cx="3010143" cy="3010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4"/>
            <p:cNvSpPr txBox="1"/>
            <p:nvPr/>
          </p:nvSpPr>
          <p:spPr>
            <a:xfrm>
              <a:off x="4853260" y="3523067"/>
              <a:ext cx="3668171" cy="1146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3941963" y="2323771"/>
            <a:ext cx="3010143" cy="301014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3367750" y="5693178"/>
            <a:ext cx="41541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개발 계획</a:t>
            </a:r>
            <a:endParaRPr sz="4800" b="1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9049696" y="2323771"/>
            <a:ext cx="3705975" cy="3010143"/>
            <a:chOff x="9049696" y="2628571"/>
            <a:chExt cx="3705975" cy="3010143"/>
          </a:xfrm>
        </p:grpSpPr>
        <p:pic>
          <p:nvPicPr>
            <p:cNvPr id="100" name="Google Shape;10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745528" y="2628571"/>
              <a:ext cx="3010143" cy="3010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 txBox="1"/>
            <p:nvPr/>
          </p:nvSpPr>
          <p:spPr>
            <a:xfrm>
              <a:off x="9049696" y="3523067"/>
              <a:ext cx="3668171" cy="1146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5342350" y="7111575"/>
            <a:ext cx="35997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프로젝트 목표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개발 기술 및 환경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1160874" y="2323771"/>
            <a:ext cx="3201925" cy="3010143"/>
            <a:chOff x="1160874" y="2628571"/>
            <a:chExt cx="3201925" cy="3010143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52656" y="2628571"/>
              <a:ext cx="3010143" cy="3010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1160874" y="3647876"/>
              <a:ext cx="32019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3A4CA8"/>
                  </a:solidFill>
                  <a:latin typeface="Impact"/>
                  <a:ea typeface="Impact"/>
                  <a:cs typeface="Impact"/>
                  <a:sym typeface="Impact"/>
                </a:rPr>
                <a:t> 01</a:t>
              </a:r>
              <a:endParaRPr sz="60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>
                <a:solidFill>
                  <a:srgbClr val="3A4CA8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9316550" y="7111575"/>
            <a:ext cx="3943500" cy="27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시장 조사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기존 유사 시스템 조사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비즈니스 모델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기대 효과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4086250" y="7111575"/>
            <a:ext cx="3021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팀원 역할 분담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5494749" y="3401801"/>
            <a:ext cx="3201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3A4CA8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60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3A4CA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9826025" y="5638725"/>
            <a:ext cx="29295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   시장성</a:t>
            </a:r>
            <a:endParaRPr sz="4800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086224" y="5638713"/>
            <a:ext cx="3201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A4CA8"/>
                </a:solidFill>
              </a:rPr>
              <a:t>      </a:t>
            </a:r>
            <a:r>
              <a:rPr lang="en-US" sz="4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개요</a:t>
            </a:r>
            <a:endParaRPr sz="48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A4CA8"/>
              </a:solidFill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684736" y="5681401"/>
            <a:ext cx="3201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     소개</a:t>
            </a:r>
            <a:endParaRPr sz="4800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9676211" y="3356163"/>
            <a:ext cx="3201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3A4CA8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60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3A4CA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3842686" y="3352788"/>
            <a:ext cx="3201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6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2"/>
          <p:cNvSpPr txBox="1"/>
          <p:nvPr/>
        </p:nvSpPr>
        <p:spPr>
          <a:xfrm>
            <a:off x="4572000" y="152400"/>
            <a:ext cx="81330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딥러닝 모델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1185500" y="1798100"/>
            <a:ext cx="275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26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1062800" y="53473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Software</a:t>
            </a:r>
            <a:endParaRPr sz="4200" b="1">
              <a:solidFill>
                <a:srgbClr val="666666"/>
              </a:solidFill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1701225" y="6423700"/>
            <a:ext cx="7077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OS : Linux(Ubuntu), Window 10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0" name="Google Shape;510;p32"/>
          <p:cNvSpPr txBox="1"/>
          <p:nvPr/>
        </p:nvSpPr>
        <p:spPr>
          <a:xfrm>
            <a:off x="1701225" y="7261900"/>
            <a:ext cx="592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Language : Python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1" name="Google Shape;511;p32"/>
          <p:cNvSpPr txBox="1"/>
          <p:nvPr/>
        </p:nvSpPr>
        <p:spPr>
          <a:xfrm>
            <a:off x="1701225" y="8100100"/>
            <a:ext cx="7794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Framework : Tensorflow, Pytorch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2" name="Google Shape;512;p32"/>
          <p:cNvSpPr/>
          <p:nvPr/>
        </p:nvSpPr>
        <p:spPr>
          <a:xfrm>
            <a:off x="986600" y="65414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986600" y="73796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986600" y="82178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2"/>
          <p:cNvSpPr txBox="1"/>
          <p:nvPr/>
        </p:nvSpPr>
        <p:spPr>
          <a:xfrm>
            <a:off x="1777425" y="2766100"/>
            <a:ext cx="968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GPU : NVIDIA TITAN RTX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1062800" y="28838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580700" y="198215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580700" y="555720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098" y="6287561"/>
            <a:ext cx="1888003" cy="157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0048" y="8207968"/>
            <a:ext cx="3189432" cy="76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4494" y="6276425"/>
            <a:ext cx="1519104" cy="151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/>
          <p:cNvPicPr preferRelativeResize="0"/>
          <p:nvPr/>
        </p:nvPicPr>
        <p:blipFill rotWithShape="1">
          <a:blip r:embed="rId7">
            <a:alphaModFix/>
          </a:blip>
          <a:srcRect l="5133" t="10683" r="5268" b="3509"/>
          <a:stretch/>
        </p:blipFill>
        <p:spPr>
          <a:xfrm>
            <a:off x="12978513" y="1660788"/>
            <a:ext cx="3692500" cy="35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2"/>
          <p:cNvSpPr txBox="1"/>
          <p:nvPr/>
        </p:nvSpPr>
        <p:spPr>
          <a:xfrm>
            <a:off x="-304800" y="0"/>
            <a:ext cx="229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개발환경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3"/>
          <p:cNvSpPr txBox="1"/>
          <p:nvPr/>
        </p:nvSpPr>
        <p:spPr>
          <a:xfrm>
            <a:off x="4436988" y="143425"/>
            <a:ext cx="94140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임베디드 시스템 &amp; App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30" name="Google Shape;530;p33"/>
          <p:cNvSpPr txBox="1"/>
          <p:nvPr/>
        </p:nvSpPr>
        <p:spPr>
          <a:xfrm>
            <a:off x="1157500" y="4972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Software</a:t>
            </a:r>
            <a:endParaRPr sz="4200" b="1">
              <a:solidFill>
                <a:srgbClr val="666666"/>
              </a:solidFill>
            </a:endParaRPr>
          </a:p>
        </p:txBody>
      </p:sp>
      <p:sp>
        <p:nvSpPr>
          <p:cNvPr id="531" name="Google Shape;531;p33"/>
          <p:cNvSpPr txBox="1"/>
          <p:nvPr/>
        </p:nvSpPr>
        <p:spPr>
          <a:xfrm>
            <a:off x="1719725" y="6048400"/>
            <a:ext cx="968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OS : Android, Windows 10, Linux Ubuntu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32" name="Google Shape;532;p33"/>
          <p:cNvSpPr txBox="1"/>
          <p:nvPr/>
        </p:nvSpPr>
        <p:spPr>
          <a:xfrm>
            <a:off x="1719725" y="6886600"/>
            <a:ext cx="592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Language : Kotlin, Java,C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33" name="Google Shape;533;p33"/>
          <p:cNvSpPr/>
          <p:nvPr/>
        </p:nvSpPr>
        <p:spPr>
          <a:xfrm>
            <a:off x="1005100" y="61661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/>
          <p:nvPr/>
        </p:nvSpPr>
        <p:spPr>
          <a:xfrm>
            <a:off x="1005100" y="70043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3"/>
          <p:cNvSpPr/>
          <p:nvPr/>
        </p:nvSpPr>
        <p:spPr>
          <a:xfrm>
            <a:off x="599200" y="518190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4069" y="7405245"/>
            <a:ext cx="1264531" cy="125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1725" y="7021179"/>
            <a:ext cx="1978155" cy="19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75630" y="5751563"/>
            <a:ext cx="3150169" cy="99672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3"/>
          <p:cNvSpPr txBox="1"/>
          <p:nvPr/>
        </p:nvSpPr>
        <p:spPr>
          <a:xfrm>
            <a:off x="1280200" y="1727600"/>
            <a:ext cx="275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42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3"/>
          <p:cNvSpPr txBox="1"/>
          <p:nvPr/>
        </p:nvSpPr>
        <p:spPr>
          <a:xfrm>
            <a:off x="1795925" y="2771800"/>
            <a:ext cx="1257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임베디드 보드 일체형 카메라(협력 업체: WITHROBOT)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1081300" y="28895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599200" y="1911650"/>
            <a:ext cx="482100" cy="487800"/>
          </a:xfrm>
          <a:prstGeom prst="ellips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 txBox="1"/>
          <p:nvPr/>
        </p:nvSpPr>
        <p:spPr>
          <a:xfrm>
            <a:off x="1719725" y="7724800"/>
            <a:ext cx="7224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Framework : Qualcomm SNPE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44" name="Google Shape;544;p33"/>
          <p:cNvSpPr/>
          <p:nvPr/>
        </p:nvSpPr>
        <p:spPr>
          <a:xfrm>
            <a:off x="1005100" y="78425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43550" y="2052450"/>
            <a:ext cx="4971650" cy="16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3"/>
          <p:cNvSpPr txBox="1"/>
          <p:nvPr/>
        </p:nvSpPr>
        <p:spPr>
          <a:xfrm>
            <a:off x="-304800" y="0"/>
            <a:ext cx="229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개발환경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CA8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"/>
          <p:cNvSpPr txBox="1"/>
          <p:nvPr/>
        </p:nvSpPr>
        <p:spPr>
          <a:xfrm>
            <a:off x="9507200" y="5206925"/>
            <a:ext cx="6753600" cy="3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시장 조사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기존 유사 시스템 조사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비즈니스 모델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기대효과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52" name="Google Shape;552;p34"/>
          <p:cNvSpPr txBox="1"/>
          <p:nvPr/>
        </p:nvSpPr>
        <p:spPr>
          <a:xfrm rot="24506">
            <a:off x="-797459" y="6555803"/>
            <a:ext cx="6523066" cy="5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>
                <a:solidFill>
                  <a:srgbClr val="EEEDED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30000" b="1" i="0" u="none" strike="noStrike" cap="none">
              <a:solidFill>
                <a:srgbClr val="EEEDE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4267200" y="8599700"/>
            <a:ext cx="553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EEDE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시장성</a:t>
            </a:r>
            <a:endParaRPr sz="12000">
              <a:solidFill>
                <a:srgbClr val="EEEDE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54" name="Google Shape;55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470975" y="9547875"/>
            <a:ext cx="8817023" cy="32075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4778288" y="152400"/>
            <a:ext cx="81330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시장 조사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561" name="Google Shape;561;p35"/>
          <p:cNvGrpSpPr/>
          <p:nvPr/>
        </p:nvGrpSpPr>
        <p:grpSpPr>
          <a:xfrm>
            <a:off x="712638" y="6357250"/>
            <a:ext cx="16862725" cy="3372525"/>
            <a:chOff x="712638" y="6509650"/>
            <a:chExt cx="16862725" cy="3372525"/>
          </a:xfrm>
        </p:grpSpPr>
        <p:sp>
          <p:nvSpPr>
            <p:cNvPr id="562" name="Google Shape;562;p35"/>
            <p:cNvSpPr txBox="1"/>
            <p:nvPr/>
          </p:nvSpPr>
          <p:spPr>
            <a:xfrm>
              <a:off x="1371413" y="6509650"/>
              <a:ext cx="2754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전망성</a:t>
              </a:r>
              <a:endParaRPr sz="40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563" name="Google Shape;563;p35"/>
            <p:cNvSpPr txBox="1"/>
            <p:nvPr/>
          </p:nvSpPr>
          <p:spPr>
            <a:xfrm>
              <a:off x="1909363" y="7558675"/>
              <a:ext cx="156660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전체 보행자 계수 시스템 시장 규모는 2020년 약 8억 8100만 달러에서 2025년 1조 3,300억 달러로 성장할 것으로 예상</a:t>
              </a:r>
              <a:endParaRPr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1108388" y="7828825"/>
              <a:ext cx="681600" cy="585000"/>
            </a:xfrm>
            <a:prstGeom prst="chevron">
              <a:avLst>
                <a:gd name="adj" fmla="val 50000"/>
              </a:avLst>
            </a:prstGeom>
            <a:solidFill>
              <a:srgbClr val="3E50AC">
                <a:alpha val="77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712638" y="6646600"/>
              <a:ext cx="482100" cy="463500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 txBox="1"/>
            <p:nvPr/>
          </p:nvSpPr>
          <p:spPr>
            <a:xfrm>
              <a:off x="1909363" y="9158875"/>
              <a:ext cx="156660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예측 연도 동안 10% CAGR로 성장할 것으로 예상</a:t>
              </a:r>
              <a:endParaRPr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1108388" y="9200425"/>
              <a:ext cx="681600" cy="585000"/>
            </a:xfrm>
            <a:prstGeom prst="chevron">
              <a:avLst>
                <a:gd name="adj" fmla="val 50000"/>
              </a:avLst>
            </a:prstGeom>
            <a:solidFill>
              <a:srgbClr val="3E50AC">
                <a:alpha val="77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8" name="Google Shape;568;p35"/>
          <p:cNvPicPr preferRelativeResize="0"/>
          <p:nvPr/>
        </p:nvPicPr>
        <p:blipFill rotWithShape="1">
          <a:blip r:embed="rId4">
            <a:alphaModFix/>
          </a:blip>
          <a:srcRect l="14903" r="10128" b="9966"/>
          <a:stretch/>
        </p:blipFill>
        <p:spPr>
          <a:xfrm>
            <a:off x="9275350" y="1361125"/>
            <a:ext cx="8495725" cy="4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75" y="1361125"/>
            <a:ext cx="8040600" cy="40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5"/>
          <p:cNvSpPr txBox="1"/>
          <p:nvPr/>
        </p:nvSpPr>
        <p:spPr>
          <a:xfrm>
            <a:off x="1172575" y="5541325"/>
            <a:ext cx="725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그림 1</a:t>
            </a:r>
            <a:r>
              <a:rPr lang="en-US" sz="22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. COVID-19 전후 사람 계수 시스템 시장 변화 차트</a:t>
            </a:r>
            <a:endParaRPr sz="22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71" name="Google Shape;571;p35"/>
          <p:cNvSpPr txBox="1"/>
          <p:nvPr/>
        </p:nvSpPr>
        <p:spPr>
          <a:xfrm>
            <a:off x="10659951" y="5477200"/>
            <a:ext cx="559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그림 2</a:t>
            </a:r>
            <a:r>
              <a:rPr lang="en-US" sz="22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. 지역별 사람 계수 시스템 시장 현황</a:t>
            </a:r>
            <a:endParaRPr sz="22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72" name="Google Shape;572;p35"/>
          <p:cNvSpPr txBox="1"/>
          <p:nvPr/>
        </p:nvSpPr>
        <p:spPr>
          <a:xfrm>
            <a:off x="8432275" y="9882175"/>
            <a:ext cx="10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11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>
                <a:solidFill>
                  <a:srgbClr val="333333"/>
                </a:solidFill>
              </a:rPr>
              <a:t>출처 :People Counting System Market with COVID-19 Impact Analysis by Type (Unidirectional, Bidirectional)</a:t>
            </a:r>
            <a:endParaRPr sz="1500" b="1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/>
        </p:nvSpPr>
        <p:spPr>
          <a:xfrm>
            <a:off x="-30600" y="2724825"/>
            <a:ext cx="18288000" cy="5908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6"/>
          <p:cNvSpPr txBox="1"/>
          <p:nvPr/>
        </p:nvSpPr>
        <p:spPr>
          <a:xfrm>
            <a:off x="5077500" y="167675"/>
            <a:ext cx="81330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기존 유사 시스템 조사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816" y="3429000"/>
            <a:ext cx="3750917" cy="280178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6"/>
          <p:cNvSpPr txBox="1"/>
          <p:nvPr/>
        </p:nvSpPr>
        <p:spPr>
          <a:xfrm>
            <a:off x="411050" y="6400783"/>
            <a:ext cx="43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3E50AC"/>
                </a:solidFill>
                <a:latin typeface="Calibri"/>
                <a:ea typeface="Calibri"/>
                <a:cs typeface="Calibri"/>
                <a:sym typeface="Calibri"/>
              </a:rPr>
              <a:t>The Face Media in-store tracking and analysis platform</a:t>
            </a:r>
            <a:endParaRPr sz="2500" b="1">
              <a:solidFill>
                <a:srgbClr val="3E50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6"/>
          <p:cNvSpPr txBox="1"/>
          <p:nvPr/>
        </p:nvSpPr>
        <p:spPr>
          <a:xfrm>
            <a:off x="12652900" y="4778763"/>
            <a:ext cx="69120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E50AC"/>
                </a:solidFill>
                <a:latin typeface="Gothic A1"/>
                <a:ea typeface="Gothic A1"/>
                <a:cs typeface="Gothic A1"/>
                <a:sym typeface="Gothic A1"/>
              </a:rPr>
              <a:t>개인 맞춤형 </a:t>
            </a:r>
            <a:endParaRPr sz="3500">
              <a:solidFill>
                <a:srgbClr val="3E50A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E50AC"/>
                </a:solidFill>
                <a:latin typeface="Gothic A1"/>
                <a:ea typeface="Gothic A1"/>
                <a:cs typeface="Gothic A1"/>
                <a:sym typeface="Gothic A1"/>
              </a:rPr>
              <a:t>마케팅 메시지 </a:t>
            </a:r>
            <a:endParaRPr sz="3500">
              <a:solidFill>
                <a:srgbClr val="3E50A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E50AC"/>
                </a:solidFill>
                <a:latin typeface="Gothic A1"/>
                <a:ea typeface="Gothic A1"/>
                <a:cs typeface="Gothic A1"/>
                <a:sym typeface="Gothic A1"/>
              </a:rPr>
              <a:t>표시</a:t>
            </a:r>
            <a:endParaRPr sz="3500">
              <a:solidFill>
                <a:srgbClr val="3E50A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83" name="Google Shape;583;p36"/>
          <p:cNvSpPr/>
          <p:nvPr/>
        </p:nvSpPr>
        <p:spPr>
          <a:xfrm>
            <a:off x="9547575" y="2724825"/>
            <a:ext cx="4334400" cy="5908800"/>
          </a:xfrm>
          <a:prstGeom prst="rect">
            <a:avLst/>
          </a:prstGeom>
          <a:solidFill>
            <a:srgbClr val="3E50AC">
              <a:alpha val="7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6"/>
          <p:cNvSpPr/>
          <p:nvPr/>
        </p:nvSpPr>
        <p:spPr>
          <a:xfrm>
            <a:off x="5213175" y="2724825"/>
            <a:ext cx="4334400" cy="5908800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6"/>
          <p:cNvSpPr txBox="1"/>
          <p:nvPr/>
        </p:nvSpPr>
        <p:spPr>
          <a:xfrm>
            <a:off x="9303975" y="5048175"/>
            <a:ext cx="4821600" cy="25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표정을 통해</a:t>
            </a:r>
            <a:endParaRPr sz="35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광고 만족도</a:t>
            </a:r>
            <a:endParaRPr sz="35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분석</a:t>
            </a:r>
            <a:endParaRPr sz="35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86" name="Google Shape;586;p36"/>
          <p:cNvSpPr txBox="1"/>
          <p:nvPr/>
        </p:nvSpPr>
        <p:spPr>
          <a:xfrm>
            <a:off x="4745450" y="4778775"/>
            <a:ext cx="4951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광고를</a:t>
            </a:r>
            <a:endParaRPr sz="3500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보고 있는</a:t>
            </a:r>
            <a:endParaRPr sz="3500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 사람의 얼굴을</a:t>
            </a:r>
            <a:endParaRPr sz="3500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촬영</a:t>
            </a:r>
            <a:endParaRPr sz="3500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87" name="Google Shape;587;p36"/>
          <p:cNvSpPr/>
          <p:nvPr/>
        </p:nvSpPr>
        <p:spPr>
          <a:xfrm rot="-8100000">
            <a:off x="9139210" y="5334928"/>
            <a:ext cx="688581" cy="688581"/>
          </a:xfrm>
          <a:prstGeom prst="rtTriangle">
            <a:avLst/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6"/>
          <p:cNvSpPr/>
          <p:nvPr/>
        </p:nvSpPr>
        <p:spPr>
          <a:xfrm rot="-8100000">
            <a:off x="13532260" y="5334928"/>
            <a:ext cx="688581" cy="688581"/>
          </a:xfrm>
          <a:prstGeom prst="rtTriangle">
            <a:avLst/>
          </a:prstGeom>
          <a:solidFill>
            <a:srgbClr val="3E50AC">
              <a:alpha val="7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 txBox="1"/>
          <p:nvPr/>
        </p:nvSpPr>
        <p:spPr>
          <a:xfrm>
            <a:off x="10619725" y="9522650"/>
            <a:ext cx="76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https://www.facemedia.io/digital-signage-out-of-home-advertising/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"/>
          <p:cNvSpPr txBox="1"/>
          <p:nvPr/>
        </p:nvSpPr>
        <p:spPr>
          <a:xfrm>
            <a:off x="5620200" y="204002"/>
            <a:ext cx="70476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Business Model</a:t>
            </a:r>
            <a:endParaRPr sz="46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95" name="Google Shape;59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37"/>
          <p:cNvGrpSpPr/>
          <p:nvPr/>
        </p:nvGrpSpPr>
        <p:grpSpPr>
          <a:xfrm>
            <a:off x="2306425" y="1367420"/>
            <a:ext cx="5330918" cy="8611472"/>
            <a:chOff x="6489125" y="1156450"/>
            <a:chExt cx="5299650" cy="8838625"/>
          </a:xfrm>
        </p:grpSpPr>
        <p:pic>
          <p:nvPicPr>
            <p:cNvPr id="597" name="Google Shape;59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9125" y="1156450"/>
              <a:ext cx="5299650" cy="883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8000" y="6141500"/>
              <a:ext cx="2011680" cy="1645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6375" y="2973925"/>
              <a:ext cx="4645149" cy="2601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p37"/>
            <p:cNvGrpSpPr/>
            <p:nvPr/>
          </p:nvGrpSpPr>
          <p:grpSpPr>
            <a:xfrm>
              <a:off x="8758736" y="6185107"/>
              <a:ext cx="2702977" cy="1645881"/>
              <a:chOff x="6781800" y="3073450"/>
              <a:chExt cx="4713124" cy="2855450"/>
            </a:xfrm>
          </p:grpSpPr>
          <p:sp>
            <p:nvSpPr>
              <p:cNvPr id="601" name="Google Shape;601;p37"/>
              <p:cNvSpPr/>
              <p:nvPr/>
            </p:nvSpPr>
            <p:spPr>
              <a:xfrm>
                <a:off x="6979825" y="4303125"/>
                <a:ext cx="731052" cy="239868"/>
              </a:xfrm>
              <a:prstGeom prst="flowChartTerminator">
                <a:avLst/>
              </a:prstGeom>
              <a:solidFill>
                <a:srgbClr val="6666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2" name="Google Shape;602;p37"/>
              <p:cNvGrpSpPr/>
              <p:nvPr/>
            </p:nvGrpSpPr>
            <p:grpSpPr>
              <a:xfrm>
                <a:off x="6781800" y="3073450"/>
                <a:ext cx="4713124" cy="2855450"/>
                <a:chOff x="6781800" y="3073450"/>
                <a:chExt cx="4713124" cy="2855450"/>
              </a:xfrm>
            </p:grpSpPr>
            <p:pic>
              <p:nvPicPr>
                <p:cNvPr id="603" name="Google Shape;603;p3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81800" y="3073450"/>
                  <a:ext cx="4713124" cy="285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4" name="Google Shape;604;p37"/>
                <p:cNvSpPr/>
                <p:nvPr/>
              </p:nvSpPr>
              <p:spPr>
                <a:xfrm>
                  <a:off x="7852263" y="4303125"/>
                  <a:ext cx="731052" cy="239868"/>
                </a:xfrm>
                <a:prstGeom prst="flowChartTerminator">
                  <a:avLst/>
                </a:prstGeom>
                <a:solidFill>
                  <a:srgbClr val="66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7"/>
                <p:cNvSpPr/>
                <p:nvPr/>
              </p:nvSpPr>
              <p:spPr>
                <a:xfrm>
                  <a:off x="8764950" y="4303125"/>
                  <a:ext cx="731052" cy="239868"/>
                </a:xfrm>
                <a:prstGeom prst="flowChartTerminator">
                  <a:avLst/>
                </a:prstGeom>
                <a:solidFill>
                  <a:srgbClr val="66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7"/>
                <p:cNvSpPr/>
                <p:nvPr/>
              </p:nvSpPr>
              <p:spPr>
                <a:xfrm>
                  <a:off x="9677625" y="4303125"/>
                  <a:ext cx="731052" cy="239868"/>
                </a:xfrm>
                <a:prstGeom prst="flowChartTerminator">
                  <a:avLst/>
                </a:prstGeom>
                <a:solidFill>
                  <a:srgbClr val="66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7"/>
                <p:cNvSpPr/>
                <p:nvPr/>
              </p:nvSpPr>
              <p:spPr>
                <a:xfrm>
                  <a:off x="10590300" y="4303125"/>
                  <a:ext cx="731052" cy="239868"/>
                </a:xfrm>
                <a:prstGeom prst="flowChartTerminator">
                  <a:avLst/>
                </a:prstGeom>
                <a:solidFill>
                  <a:srgbClr val="66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8" name="Google Shape;608;p37"/>
              <p:cNvSpPr/>
              <p:nvPr/>
            </p:nvSpPr>
            <p:spPr>
              <a:xfrm>
                <a:off x="6937863" y="4303125"/>
                <a:ext cx="731052" cy="239868"/>
              </a:xfrm>
              <a:prstGeom prst="flowChartTerminator">
                <a:avLst/>
              </a:prstGeom>
              <a:solidFill>
                <a:srgbClr val="6666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9" name="Google Shape;609;p37"/>
          <p:cNvGrpSpPr/>
          <p:nvPr/>
        </p:nvGrpSpPr>
        <p:grpSpPr>
          <a:xfrm>
            <a:off x="9742274" y="6064539"/>
            <a:ext cx="3657600" cy="3657600"/>
            <a:chOff x="965649" y="5313702"/>
            <a:chExt cx="3657600" cy="3657600"/>
          </a:xfrm>
        </p:grpSpPr>
        <p:pic>
          <p:nvPicPr>
            <p:cNvPr id="610" name="Google Shape;610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5400000">
              <a:off x="965649" y="5313702"/>
              <a:ext cx="3657600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37"/>
            <p:cNvSpPr txBox="1"/>
            <p:nvPr/>
          </p:nvSpPr>
          <p:spPr>
            <a:xfrm>
              <a:off x="1017838" y="6265163"/>
              <a:ext cx="35532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보행자 중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광고 시청자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비율 분석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grpSp>
        <p:nvGrpSpPr>
          <p:cNvPr id="612" name="Google Shape;612;p37"/>
          <p:cNvGrpSpPr/>
          <p:nvPr/>
        </p:nvGrpSpPr>
        <p:grpSpPr>
          <a:xfrm>
            <a:off x="13194687" y="3314696"/>
            <a:ext cx="3657600" cy="3657600"/>
            <a:chOff x="13476087" y="3395621"/>
            <a:chExt cx="3657600" cy="3657600"/>
          </a:xfrm>
        </p:grpSpPr>
        <p:pic>
          <p:nvPicPr>
            <p:cNvPr id="613" name="Google Shape;613;p3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5400000">
              <a:off x="13476087" y="3395621"/>
              <a:ext cx="3657600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37"/>
            <p:cNvSpPr txBox="1"/>
            <p:nvPr/>
          </p:nvSpPr>
          <p:spPr>
            <a:xfrm>
              <a:off x="13661163" y="4423263"/>
              <a:ext cx="32874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광고 시청자 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남녀 비율 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통계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grpSp>
        <p:nvGrpSpPr>
          <p:cNvPr id="615" name="Google Shape;615;p37"/>
          <p:cNvGrpSpPr/>
          <p:nvPr/>
        </p:nvGrpSpPr>
        <p:grpSpPr>
          <a:xfrm>
            <a:off x="9010199" y="1819789"/>
            <a:ext cx="3657600" cy="3657600"/>
            <a:chOff x="9015474" y="1766014"/>
            <a:chExt cx="3657600" cy="3657600"/>
          </a:xfrm>
        </p:grpSpPr>
        <p:pic>
          <p:nvPicPr>
            <p:cNvPr id="616" name="Google Shape;616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5400000">
              <a:off x="9015474" y="1766014"/>
              <a:ext cx="3657600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7"/>
            <p:cNvSpPr txBox="1"/>
            <p:nvPr/>
          </p:nvSpPr>
          <p:spPr>
            <a:xfrm>
              <a:off x="9328973" y="2911497"/>
              <a:ext cx="3030600" cy="10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시간대별</a:t>
              </a:r>
              <a:endParaRPr sz="36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통행량 분석</a:t>
              </a:r>
              <a:r>
                <a:rPr lang="en-US" sz="34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  <a:endParaRPr sz="34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pic>
        <p:nvPicPr>
          <p:cNvPr id="618" name="Google Shape;618;p37"/>
          <p:cNvPicPr preferRelativeResize="0"/>
          <p:nvPr/>
        </p:nvPicPr>
        <p:blipFill rotWithShape="1">
          <a:blip r:embed="rId10">
            <a:alphaModFix/>
          </a:blip>
          <a:srcRect r="52883"/>
          <a:stretch/>
        </p:blipFill>
        <p:spPr>
          <a:xfrm>
            <a:off x="2498175" y="3033675"/>
            <a:ext cx="4887750" cy="52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/>
          <p:nvPr/>
        </p:nvSpPr>
        <p:spPr>
          <a:xfrm>
            <a:off x="5620200" y="189702"/>
            <a:ext cx="70476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프로젝트 기대 효과</a:t>
            </a:r>
            <a:endParaRPr sz="46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24" name="Google Shape;62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8"/>
          <p:cNvSpPr/>
          <p:nvPr/>
        </p:nvSpPr>
        <p:spPr>
          <a:xfrm>
            <a:off x="1259400" y="2451900"/>
            <a:ext cx="3739800" cy="3739800"/>
          </a:xfrm>
          <a:prstGeom prst="ellipse">
            <a:avLst/>
          </a:prstGeom>
          <a:noFill/>
          <a:ln w="3810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8"/>
          <p:cNvSpPr/>
          <p:nvPr/>
        </p:nvSpPr>
        <p:spPr>
          <a:xfrm>
            <a:off x="7253925" y="2362700"/>
            <a:ext cx="3739800" cy="3768000"/>
          </a:xfrm>
          <a:prstGeom prst="ellipse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 txBox="1"/>
          <p:nvPr/>
        </p:nvSpPr>
        <p:spPr>
          <a:xfrm>
            <a:off x="7158225" y="3492250"/>
            <a:ext cx="38940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Edge Computing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환경에서</a:t>
            </a:r>
            <a:r>
              <a:rPr lang="en-US" sz="3200" b="1" dirty="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sz="3200" b="1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사용</a:t>
            </a:r>
            <a:r>
              <a:rPr lang="en-US" sz="3200" b="1" dirty="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3200" b="1" dirty="0" err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가능</a:t>
            </a:r>
            <a:endParaRPr sz="3200" b="1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28" name="Google Shape;628;p38"/>
          <p:cNvSpPr txBox="1"/>
          <p:nvPr/>
        </p:nvSpPr>
        <p:spPr>
          <a:xfrm>
            <a:off x="1564650" y="3500625"/>
            <a:ext cx="3000000" cy="1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마케팅 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분석 자료 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제공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29" name="Google Shape;629;p38"/>
          <p:cNvSpPr txBox="1"/>
          <p:nvPr/>
        </p:nvSpPr>
        <p:spPr>
          <a:xfrm>
            <a:off x="346500" y="2147100"/>
            <a:ext cx="125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4CA8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 sz="5000">
              <a:solidFill>
                <a:srgbClr val="3A4CA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630" name="Google Shape;630;p38"/>
          <p:cNvCxnSpPr/>
          <p:nvPr/>
        </p:nvCxnSpPr>
        <p:spPr>
          <a:xfrm flipH="1">
            <a:off x="6001375" y="2831675"/>
            <a:ext cx="3600" cy="63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38"/>
          <p:cNvCxnSpPr/>
          <p:nvPr/>
        </p:nvCxnSpPr>
        <p:spPr>
          <a:xfrm flipH="1">
            <a:off x="11944975" y="2831675"/>
            <a:ext cx="3600" cy="63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38"/>
          <p:cNvSpPr txBox="1"/>
          <p:nvPr/>
        </p:nvSpPr>
        <p:spPr>
          <a:xfrm>
            <a:off x="6366300" y="2147100"/>
            <a:ext cx="125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4CA8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 sz="5000">
              <a:solidFill>
                <a:srgbClr val="3A4CA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3" name="Google Shape;633;p38"/>
          <p:cNvSpPr txBox="1"/>
          <p:nvPr/>
        </p:nvSpPr>
        <p:spPr>
          <a:xfrm>
            <a:off x="12538500" y="2147100"/>
            <a:ext cx="125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4CA8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 sz="5000">
              <a:solidFill>
                <a:srgbClr val="3A4CA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4" name="Google Shape;634;p38"/>
          <p:cNvSpPr/>
          <p:nvPr/>
        </p:nvSpPr>
        <p:spPr>
          <a:xfrm>
            <a:off x="13218375" y="2404850"/>
            <a:ext cx="3739800" cy="3768000"/>
          </a:xfrm>
          <a:prstGeom prst="ellipse">
            <a:avLst/>
          </a:prstGeom>
          <a:noFill/>
          <a:ln w="38100" cap="flat" cmpd="sng">
            <a:solidFill>
              <a:srgbClr val="3A4C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8"/>
          <p:cNvSpPr txBox="1"/>
          <p:nvPr/>
        </p:nvSpPr>
        <p:spPr>
          <a:xfrm>
            <a:off x="12614700" y="6929625"/>
            <a:ext cx="5613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Data 분석 자료를 바탕으로 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    시청자별 맞춤형 광고를 제공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→ 광고 효과 향상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36" name="Google Shape;636;p38"/>
          <p:cNvSpPr txBox="1"/>
          <p:nvPr/>
        </p:nvSpPr>
        <p:spPr>
          <a:xfrm>
            <a:off x="194550" y="6929625"/>
            <a:ext cx="5869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Gothic A1"/>
              <a:buChar char="-"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시간대별 통행량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Gothic A1"/>
              <a:buChar char="-"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보행자 중 광고 시청자의 비율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Gothic A1"/>
              <a:buChar char="-"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광고 시청자 중 남/여 비율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37" name="Google Shape;637;p38"/>
          <p:cNvSpPr txBox="1"/>
          <p:nvPr/>
        </p:nvSpPr>
        <p:spPr>
          <a:xfrm>
            <a:off x="5620375" y="6929625"/>
            <a:ext cx="74577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모델 경량화를 통해 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고성능 컴퓨터 사용 제약 없이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어디에서나 이용 가능한 모델 제공</a:t>
            </a: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38" name="Google Shape;638;p38"/>
          <p:cNvSpPr txBox="1"/>
          <p:nvPr/>
        </p:nvSpPr>
        <p:spPr>
          <a:xfrm>
            <a:off x="13101825" y="3568450"/>
            <a:ext cx="3894000" cy="1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광고 시청자별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맞춤형 광고 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제공 가능</a:t>
            </a:r>
            <a:endParaRPr sz="32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39" name="Google Shape;639;p38"/>
          <p:cNvSpPr txBox="1"/>
          <p:nvPr/>
        </p:nvSpPr>
        <p:spPr>
          <a:xfrm>
            <a:off x="13907000" y="1576800"/>
            <a:ext cx="226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A4CA8"/>
              </a:buClr>
              <a:buSzPts val="3000"/>
              <a:buFont typeface="Roboto Slab"/>
              <a:buChar char="+"/>
            </a:pPr>
            <a:r>
              <a:rPr lang="en-US" sz="3000" b="1">
                <a:solidFill>
                  <a:srgbClr val="3A4CA8"/>
                </a:solidFill>
                <a:latin typeface="Roboto Slab"/>
                <a:ea typeface="Roboto Slab"/>
                <a:cs typeface="Roboto Slab"/>
                <a:sym typeface="Roboto Slab"/>
              </a:rPr>
              <a:t>Option</a:t>
            </a:r>
            <a:endParaRPr sz="3000" b="1">
              <a:solidFill>
                <a:srgbClr val="3A4CA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"/>
          <p:cNvSpPr txBox="1"/>
          <p:nvPr/>
        </p:nvSpPr>
        <p:spPr>
          <a:xfrm>
            <a:off x="5620200" y="189702"/>
            <a:ext cx="70476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프로젝트 기대 효과</a:t>
            </a:r>
            <a:endParaRPr sz="46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45" name="Google Shape;6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 txBox="1"/>
          <p:nvPr/>
        </p:nvSpPr>
        <p:spPr>
          <a:xfrm>
            <a:off x="684925" y="2083388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광고</a:t>
            </a:r>
            <a:endParaRPr sz="32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시청자</a:t>
            </a:r>
            <a:endParaRPr sz="32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분석</a:t>
            </a:r>
            <a:endParaRPr sz="26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47" name="Google Shape;6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1925" y="3258975"/>
            <a:ext cx="6772226" cy="508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39"/>
          <p:cNvGrpSpPr/>
          <p:nvPr/>
        </p:nvGrpSpPr>
        <p:grpSpPr>
          <a:xfrm>
            <a:off x="1039411" y="2377786"/>
            <a:ext cx="3363514" cy="3131925"/>
            <a:chOff x="8783886" y="1766023"/>
            <a:chExt cx="3363514" cy="3131925"/>
          </a:xfrm>
        </p:grpSpPr>
        <p:pic>
          <p:nvPicPr>
            <p:cNvPr id="649" name="Google Shape;649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015475" y="1766023"/>
              <a:ext cx="3131925" cy="313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39"/>
            <p:cNvSpPr txBox="1"/>
            <p:nvPr/>
          </p:nvSpPr>
          <p:spPr>
            <a:xfrm>
              <a:off x="8783886" y="2806822"/>
              <a:ext cx="3030600" cy="10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근거리 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무선 통신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:NFC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grpSp>
        <p:nvGrpSpPr>
          <p:cNvPr id="651" name="Google Shape;651;p39"/>
          <p:cNvGrpSpPr/>
          <p:nvPr/>
        </p:nvGrpSpPr>
        <p:grpSpPr>
          <a:xfrm>
            <a:off x="3595898" y="3530261"/>
            <a:ext cx="3274802" cy="3131925"/>
            <a:chOff x="8872598" y="1766023"/>
            <a:chExt cx="3274802" cy="3131925"/>
          </a:xfrm>
        </p:grpSpPr>
        <p:pic>
          <p:nvPicPr>
            <p:cNvPr id="652" name="Google Shape;652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015475" y="1766023"/>
              <a:ext cx="3131925" cy="313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39"/>
            <p:cNvSpPr txBox="1"/>
            <p:nvPr/>
          </p:nvSpPr>
          <p:spPr>
            <a:xfrm>
              <a:off x="8872598" y="3044147"/>
              <a:ext cx="3030600" cy="10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모션 인식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654" name="Google Shape;654;p39"/>
          <p:cNvSpPr txBox="1"/>
          <p:nvPr/>
        </p:nvSpPr>
        <p:spPr>
          <a:xfrm>
            <a:off x="782025" y="5585913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광고</a:t>
            </a:r>
            <a:endParaRPr sz="32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시청자</a:t>
            </a:r>
            <a:endParaRPr sz="32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rPr>
              <a:t>분석</a:t>
            </a:r>
            <a:endParaRPr sz="2600" b="1">
              <a:solidFill>
                <a:schemeClr val="lt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655" name="Google Shape;655;p39"/>
          <p:cNvGrpSpPr/>
          <p:nvPr/>
        </p:nvGrpSpPr>
        <p:grpSpPr>
          <a:xfrm>
            <a:off x="371898" y="5211086"/>
            <a:ext cx="3313039" cy="3131925"/>
            <a:chOff x="8843148" y="1112373"/>
            <a:chExt cx="3313039" cy="3131925"/>
          </a:xfrm>
        </p:grpSpPr>
        <p:pic>
          <p:nvPicPr>
            <p:cNvPr id="656" name="Google Shape;656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024262" y="1112373"/>
              <a:ext cx="3131925" cy="313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39"/>
            <p:cNvSpPr txBox="1"/>
            <p:nvPr/>
          </p:nvSpPr>
          <p:spPr>
            <a:xfrm>
              <a:off x="8843148" y="2153185"/>
              <a:ext cx="3030600" cy="10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사용자 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행동 분석</a:t>
              </a:r>
              <a:endParaRPr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grpSp>
        <p:nvGrpSpPr>
          <p:cNvPr id="658" name="Google Shape;658;p39"/>
          <p:cNvGrpSpPr/>
          <p:nvPr/>
        </p:nvGrpSpPr>
        <p:grpSpPr>
          <a:xfrm>
            <a:off x="2975723" y="6205511"/>
            <a:ext cx="3313039" cy="3131925"/>
            <a:chOff x="8843148" y="1112373"/>
            <a:chExt cx="3313039" cy="3131925"/>
          </a:xfrm>
        </p:grpSpPr>
        <p:pic>
          <p:nvPicPr>
            <p:cNvPr id="659" name="Google Shape;659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024262" y="1112373"/>
              <a:ext cx="3131925" cy="313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39"/>
            <p:cNvSpPr txBox="1"/>
            <p:nvPr/>
          </p:nvSpPr>
          <p:spPr>
            <a:xfrm>
              <a:off x="8843148" y="2430085"/>
              <a:ext cx="3030600" cy="10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AI</a:t>
              </a:r>
              <a:endParaRPr sz="32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661" name="Google Shape;661;p39"/>
          <p:cNvSpPr txBox="1"/>
          <p:nvPr/>
        </p:nvSpPr>
        <p:spPr>
          <a:xfrm>
            <a:off x="11440450" y="86319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‘Digital Signage ’</a:t>
            </a:r>
            <a:endParaRPr sz="31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14685125" y="9887475"/>
            <a:ext cx="37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출처 : 김병희-스마트 시대의 광고 문화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9"/>
          <p:cNvSpPr/>
          <p:nvPr/>
        </p:nvSpPr>
        <p:spPr>
          <a:xfrm>
            <a:off x="7447500" y="5890275"/>
            <a:ext cx="1198800" cy="7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CA8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 rot="24506">
            <a:off x="-907609" y="6533778"/>
            <a:ext cx="6523066" cy="5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>
                <a:solidFill>
                  <a:srgbClr val="EEEDED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30000" b="1" i="0" u="none" strike="noStrike" cap="none">
              <a:solidFill>
                <a:srgbClr val="EEEDE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9" name="Google Shape;669;p40"/>
          <p:cNvSpPr txBox="1"/>
          <p:nvPr/>
        </p:nvSpPr>
        <p:spPr>
          <a:xfrm>
            <a:off x="3886200" y="8599700"/>
            <a:ext cx="8717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EEDE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 개발 계획</a:t>
            </a:r>
            <a:endParaRPr sz="12000">
              <a:solidFill>
                <a:srgbClr val="EEEDE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70" name="Google Shape;67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1004125" y="9547875"/>
            <a:ext cx="7283877" cy="26625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/>
          <p:cNvSpPr txBox="1"/>
          <p:nvPr/>
        </p:nvSpPr>
        <p:spPr>
          <a:xfrm>
            <a:off x="5620200" y="216927"/>
            <a:ext cx="7047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주차별 계획</a:t>
            </a:r>
            <a:endParaRPr sz="46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76" name="Google Shape;67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7" name="Google Shape;677;p41"/>
          <p:cNvGraphicFramePr/>
          <p:nvPr/>
        </p:nvGraphicFramePr>
        <p:xfrm>
          <a:off x="880988" y="1636963"/>
          <a:ext cx="16768700" cy="7511850"/>
        </p:xfrm>
        <a:graphic>
          <a:graphicData uri="http://schemas.openxmlformats.org/drawingml/2006/table">
            <a:tbl>
              <a:tblPr>
                <a:noFill/>
                <a:tableStyleId>{270C4578-6BE0-4EEF-9FC6-F35A57CCE575}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8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433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4주차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5주차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6주차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7주차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8주차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9주차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10주차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11주차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12주차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13주차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14주차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15주차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16주차</a:t>
                      </a:r>
                      <a:endParaRPr sz="17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데이터 수집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&amp;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라벨링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모델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최적화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딥러닝 검출 모델 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학습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  앱 구현 및 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시각화 플랫폼 개발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임베디드</a:t>
                      </a:r>
                      <a:endParaRPr sz="1900" b="1">
                        <a:solidFill>
                          <a:schemeClr val="dk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환경 설정</a:t>
                      </a:r>
                      <a:endParaRPr sz="1900" b="1">
                        <a:solidFill>
                          <a:schemeClr val="dk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및 연동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성능평가 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3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Tracking Algorithm 개발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최종 발표</a:t>
                      </a:r>
                      <a:endParaRPr sz="1900"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149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>
                        <a:alpha val="532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50AC">
                        <a:alpha val="77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3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4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78" name="Google Shape;678;p41"/>
          <p:cNvSpPr/>
          <p:nvPr/>
        </p:nvSpPr>
        <p:spPr>
          <a:xfrm>
            <a:off x="1154225" y="9440925"/>
            <a:ext cx="520800" cy="477300"/>
          </a:xfrm>
          <a:prstGeom prst="rect">
            <a:avLst/>
          </a:prstGeom>
          <a:solidFill>
            <a:srgbClr val="3A4CA8">
              <a:alpha val="14970"/>
            </a:srgbClr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highlight>
                <a:srgbClr val="4A86E8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9" name="Google Shape;679;p41"/>
          <p:cNvSpPr txBox="1"/>
          <p:nvPr/>
        </p:nvSpPr>
        <p:spPr>
          <a:xfrm>
            <a:off x="1848425" y="9440925"/>
            <a:ext cx="124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Gothic A1"/>
                <a:ea typeface="Gothic A1"/>
                <a:cs typeface="Gothic A1"/>
                <a:sym typeface="Gothic A1"/>
              </a:rPr>
              <a:t>김연우</a:t>
            </a:r>
            <a:endParaRPr sz="2400" b="1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80" name="Google Shape;680;p41"/>
          <p:cNvSpPr/>
          <p:nvPr/>
        </p:nvSpPr>
        <p:spPr>
          <a:xfrm>
            <a:off x="3606200" y="9440925"/>
            <a:ext cx="520800" cy="477300"/>
          </a:xfrm>
          <a:prstGeom prst="rect">
            <a:avLst/>
          </a:prstGeom>
          <a:solidFill>
            <a:srgbClr val="3A4CA8">
              <a:alpha val="53289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highlight>
                <a:srgbClr val="4A86E8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1" name="Google Shape;681;p41"/>
          <p:cNvSpPr txBox="1"/>
          <p:nvPr/>
        </p:nvSpPr>
        <p:spPr>
          <a:xfrm>
            <a:off x="4300400" y="9440925"/>
            <a:ext cx="148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Gothic A1"/>
                <a:ea typeface="Gothic A1"/>
                <a:cs typeface="Gothic A1"/>
                <a:sym typeface="Gothic A1"/>
              </a:rPr>
              <a:t>이채원</a:t>
            </a:r>
            <a:endParaRPr sz="2400" b="1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82" name="Google Shape;682;p41"/>
          <p:cNvSpPr/>
          <p:nvPr/>
        </p:nvSpPr>
        <p:spPr>
          <a:xfrm>
            <a:off x="5981975" y="9440925"/>
            <a:ext cx="520800" cy="477300"/>
          </a:xfrm>
          <a:prstGeom prst="rect">
            <a:avLst/>
          </a:prstGeom>
          <a:solidFill>
            <a:srgbClr val="3E50AC">
              <a:alpha val="77840"/>
            </a:srgbClr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highlight>
                <a:srgbClr val="4A86E8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41"/>
          <p:cNvSpPr txBox="1"/>
          <p:nvPr/>
        </p:nvSpPr>
        <p:spPr>
          <a:xfrm>
            <a:off x="6676175" y="9440925"/>
            <a:ext cx="148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Gothic A1"/>
                <a:ea typeface="Gothic A1"/>
                <a:cs typeface="Gothic A1"/>
                <a:sym typeface="Gothic A1"/>
              </a:rPr>
              <a:t>신우정</a:t>
            </a:r>
            <a:endParaRPr sz="2400" b="1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84" name="Google Shape;684;p41"/>
          <p:cNvSpPr/>
          <p:nvPr/>
        </p:nvSpPr>
        <p:spPr>
          <a:xfrm>
            <a:off x="8357750" y="9440925"/>
            <a:ext cx="520800" cy="477300"/>
          </a:xfrm>
          <a:prstGeom prst="rect">
            <a:avLst/>
          </a:prstGeom>
          <a:solidFill>
            <a:srgbClr val="3A4CA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highlight>
                <a:srgbClr val="C27BA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5" name="Google Shape;685;p41"/>
          <p:cNvSpPr txBox="1"/>
          <p:nvPr/>
        </p:nvSpPr>
        <p:spPr>
          <a:xfrm>
            <a:off x="9128150" y="9440925"/>
            <a:ext cx="148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Gothic A1"/>
                <a:ea typeface="Gothic A1"/>
                <a:cs typeface="Gothic A1"/>
                <a:sym typeface="Gothic A1"/>
              </a:rPr>
              <a:t>곽수지</a:t>
            </a:r>
            <a:endParaRPr sz="2400" b="1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CA8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/>
        </p:nvSpPr>
        <p:spPr>
          <a:xfrm>
            <a:off x="7746050" y="7494400"/>
            <a:ext cx="7025700" cy="2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아이디어 등장 배경 </a:t>
            </a:r>
            <a:endParaRPr sz="4200" b="1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프로젝트 동기</a:t>
            </a:r>
            <a:endParaRPr sz="4200" b="1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 rot="24506">
            <a:off x="-797459" y="6555803"/>
            <a:ext cx="6523066" cy="5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>
                <a:solidFill>
                  <a:srgbClr val="EEEDED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30000" b="1" i="0" u="none" strike="noStrike" cap="none">
              <a:solidFill>
                <a:srgbClr val="EEEDE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4358375" y="8624150"/>
            <a:ext cx="553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EEDE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개요</a:t>
            </a:r>
            <a:endParaRPr sz="12000">
              <a:solidFill>
                <a:srgbClr val="EEEDE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552775" y="9547875"/>
            <a:ext cx="10735226" cy="32075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2"/>
          <p:cNvGrpSpPr/>
          <p:nvPr/>
        </p:nvGrpSpPr>
        <p:grpSpPr>
          <a:xfrm>
            <a:off x="13759128" y="3224368"/>
            <a:ext cx="1851135" cy="1528551"/>
            <a:chOff x="9049696" y="2628571"/>
            <a:chExt cx="3705975" cy="3010143"/>
          </a:xfrm>
        </p:grpSpPr>
        <p:pic>
          <p:nvPicPr>
            <p:cNvPr id="691" name="Google Shape;691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745528" y="2628571"/>
              <a:ext cx="3010143" cy="3010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42"/>
            <p:cNvSpPr txBox="1"/>
            <p:nvPr/>
          </p:nvSpPr>
          <p:spPr>
            <a:xfrm>
              <a:off x="9049696" y="3523067"/>
              <a:ext cx="3668100" cy="11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2"/>
          <p:cNvGrpSpPr/>
          <p:nvPr/>
        </p:nvGrpSpPr>
        <p:grpSpPr>
          <a:xfrm>
            <a:off x="11148285" y="4992721"/>
            <a:ext cx="3705975" cy="3010143"/>
            <a:chOff x="4853260" y="2628571"/>
            <a:chExt cx="3705975" cy="3010143"/>
          </a:xfrm>
        </p:grpSpPr>
        <p:pic>
          <p:nvPicPr>
            <p:cNvPr id="694" name="Google Shape;694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5549092" y="2628571"/>
              <a:ext cx="3010143" cy="3010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42"/>
            <p:cNvSpPr txBox="1"/>
            <p:nvPr/>
          </p:nvSpPr>
          <p:spPr>
            <a:xfrm>
              <a:off x="4853260" y="3523067"/>
              <a:ext cx="3668100" cy="11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42"/>
          <p:cNvSpPr txBox="1"/>
          <p:nvPr/>
        </p:nvSpPr>
        <p:spPr>
          <a:xfrm>
            <a:off x="3806275" y="3871550"/>
            <a:ext cx="102681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 err="1">
                <a:solidFill>
                  <a:srgbClr val="3A4CA8"/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Roboto Slab"/>
                <a:sym typeface="Roboto Slab"/>
              </a:rPr>
              <a:t>감사합니다</a:t>
            </a:r>
            <a:endParaRPr sz="12000" b="1" i="0" u="none" strike="noStrike" cap="none" dirty="0">
              <a:solidFill>
                <a:schemeClr val="dk1"/>
              </a:solidFill>
              <a:latin typeface="Toppan Bunkyu Midashi Gothic Ex" panose="020B0900000000000000" pitchFamily="34" charset="-128"/>
              <a:ea typeface="Toppan Bunkyu Midashi Gothic Ex" panose="020B0900000000000000" pitchFamily="34" charset="-128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6046825" y="218925"/>
            <a:ext cx="6194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아이디어 등장 배경</a:t>
            </a:r>
            <a:endParaRPr sz="4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600" b="1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8725"/>
            <a:ext cx="18288002" cy="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875" y="1685875"/>
            <a:ext cx="6761550" cy="40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8700" y="1675925"/>
            <a:ext cx="6685092" cy="4068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6"/>
          <p:cNvGrpSpPr/>
          <p:nvPr/>
        </p:nvGrpSpPr>
        <p:grpSpPr>
          <a:xfrm>
            <a:off x="7074180" y="6093058"/>
            <a:ext cx="3979205" cy="1945402"/>
            <a:chOff x="7074288" y="5635750"/>
            <a:chExt cx="4139400" cy="2087118"/>
          </a:xfrm>
        </p:grpSpPr>
        <p:pic>
          <p:nvPicPr>
            <p:cNvPr id="132" name="Google Shape;132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23120" y="7357736"/>
              <a:ext cx="441768" cy="365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8930425" y="5635750"/>
              <a:ext cx="427140" cy="353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6"/>
            <p:cNvSpPr txBox="1"/>
            <p:nvPr/>
          </p:nvSpPr>
          <p:spPr>
            <a:xfrm>
              <a:off x="7074288" y="6324513"/>
              <a:ext cx="41394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 i="1">
                  <a:solidFill>
                    <a:srgbClr val="3A4CA8"/>
                  </a:solidFill>
                  <a:latin typeface="Gothic A1"/>
                  <a:ea typeface="Gothic A1"/>
                  <a:cs typeface="Gothic A1"/>
                  <a:sym typeface="Gothic A1"/>
                </a:rPr>
                <a:t>사이니지 광고</a:t>
              </a:r>
              <a:endParaRPr sz="3800" i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135" name="Google Shape;135;p16"/>
          <p:cNvSpPr txBox="1"/>
          <p:nvPr/>
        </p:nvSpPr>
        <p:spPr>
          <a:xfrm>
            <a:off x="2622916" y="8386350"/>
            <a:ext cx="13042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양방향 커뮤니케이션을 위해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소프트웨어, 하드웨어, 콘텐츠, 네트워크 기술 등 </a:t>
            </a:r>
            <a:endParaRPr sz="3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200" b="1" i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다양한 IT 기술이 융합된 광고</a:t>
            </a:r>
            <a:endParaRPr sz="3200" b="1" i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4554500" y="9960450"/>
            <a:ext cx="37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http://www.kocca.kr/trend/vol17/sub/s23.html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6177475" y="204100"/>
            <a:ext cx="6194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아이디어 등장 배경</a:t>
            </a:r>
            <a:endParaRPr sz="4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600" b="1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8725"/>
            <a:ext cx="18288002" cy="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400" y="5045225"/>
            <a:ext cx="6627525" cy="4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1360975" y="1760713"/>
            <a:ext cx="151011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주변에서 쉽게 접할 수 있는</a:t>
            </a:r>
            <a:r>
              <a:rPr lang="en-US" sz="3500">
                <a:solidFill>
                  <a:srgbClr val="66666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</a:t>
            </a:r>
            <a:r>
              <a:rPr lang="en-US" sz="4000">
                <a:solidFill>
                  <a:srgbClr val="3A4CA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상업 광고</a:t>
            </a:r>
            <a:r>
              <a:rPr lang="en-US" sz="3500">
                <a:solidFill>
                  <a:srgbClr val="66666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, </a:t>
            </a:r>
            <a:endParaRPr sz="3500">
              <a:solidFill>
                <a:srgbClr val="66666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 시간대별 </a:t>
            </a:r>
            <a:r>
              <a:rPr lang="en-US" sz="3500">
                <a:solidFill>
                  <a:srgbClr val="3A4CA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“광고 앞을 지나가는 사람”</a:t>
            </a: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의 통계는 어떻게 될까?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통행자 중</a:t>
            </a:r>
            <a:r>
              <a:rPr lang="en-US" sz="3500">
                <a:latin typeface="Gothic A1 Medium"/>
                <a:ea typeface="Gothic A1 Medium"/>
                <a:cs typeface="Gothic A1 Medium"/>
                <a:sym typeface="Gothic A1 Medium"/>
              </a:rPr>
              <a:t> </a:t>
            </a:r>
            <a:r>
              <a:rPr lang="en-US" sz="3500">
                <a:solidFill>
                  <a:srgbClr val="3A4CA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“광고를 실제로 보는 사람”</a:t>
            </a: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은 과연 몇이나 될까?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               통행자 중</a:t>
            </a:r>
            <a:r>
              <a:rPr lang="en-US" sz="3500" b="1">
                <a:solidFill>
                  <a:srgbClr val="3A4CA8"/>
                </a:solidFill>
              </a:rPr>
              <a:t> </a:t>
            </a:r>
            <a:r>
              <a:rPr lang="en-US" sz="3500">
                <a:solidFill>
                  <a:srgbClr val="3A4CA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“광고의 주요 타겟”</a:t>
            </a: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은 과연 몇이나 될까? 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   </a:t>
            </a:r>
            <a:endParaRPr sz="35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2785300" y="2767550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2785300" y="3451638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775925" y="4135738"/>
            <a:ext cx="595200" cy="487800"/>
          </a:xfrm>
          <a:prstGeom prst="chevron">
            <a:avLst>
              <a:gd name="adj" fmla="val 50000"/>
            </a:avLst>
          </a:prstGeom>
          <a:solidFill>
            <a:srgbClr val="3A4CA8">
              <a:alpha val="532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925" y="5045225"/>
            <a:ext cx="6923899" cy="46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9100" y="1156450"/>
            <a:ext cx="6058263" cy="92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25" y="8171425"/>
            <a:ext cx="4768450" cy="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6595475" y="8868800"/>
            <a:ext cx="43455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모델 경량화</a:t>
            </a:r>
            <a:endParaRPr sz="18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05239" y="557852"/>
            <a:ext cx="531898" cy="4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4999" y="8171425"/>
            <a:ext cx="5002875" cy="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13427675" y="8853750"/>
            <a:ext cx="34494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시각화 플랫폼</a:t>
            </a:r>
            <a:endParaRPr sz="18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3100" y="8169450"/>
            <a:ext cx="5308225" cy="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1511559" y="8868800"/>
            <a:ext cx="28956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맞춤형 광고</a:t>
            </a:r>
            <a:endParaRPr sz="18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939375" y="178175"/>
            <a:ext cx="5657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프로젝트 동기</a:t>
            </a:r>
            <a:endParaRPr sz="40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6285000" y="5802625"/>
            <a:ext cx="5097000" cy="2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영상 기반 딥러닝</a:t>
            </a:r>
            <a:endParaRPr sz="2700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 검출 시스템을 경량화하여</a:t>
            </a:r>
            <a:endParaRPr sz="2700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‘Edge Computing’에</a:t>
            </a:r>
            <a:endParaRPr sz="2700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사용가능한 모델을</a:t>
            </a:r>
            <a:endParaRPr sz="2700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3F3F3"/>
                </a:solidFill>
                <a:latin typeface="Gothic A1"/>
                <a:ea typeface="Gothic A1"/>
                <a:cs typeface="Gothic A1"/>
                <a:sym typeface="Gothic A1"/>
              </a:rPr>
              <a:t> 제공할 수 있지 않을까?</a:t>
            </a:r>
            <a:endParaRPr sz="2700">
              <a:solidFill>
                <a:srgbClr val="F3F3F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2827225" y="5882575"/>
            <a:ext cx="47685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 실시간 데이터 분석 결과를 App 기반의 시각적 자료로 보여주면 정보를 효과적으로 전달할 수 있지 않을까?</a:t>
            </a:r>
            <a:endParaRPr sz="2700" i="0" u="none" strike="noStrike" cap="none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676" y="2167614"/>
            <a:ext cx="2703825" cy="27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21925" y="6207550"/>
            <a:ext cx="4345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‘남/여’ 타깃을 구분하여</a:t>
            </a:r>
            <a:endParaRPr sz="2700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소비자 니즈에 맞는 광고를 제공할 수 있지 않을까 ?</a:t>
            </a:r>
            <a:endParaRPr sz="2700">
              <a:solidFill>
                <a:srgbClr val="3A4CA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6324" y="2127625"/>
            <a:ext cx="2703837" cy="270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02364" y="1884674"/>
            <a:ext cx="3269701" cy="3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CA8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8207675" y="5160950"/>
            <a:ext cx="6753600" cy="4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프로젝트 목표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기능 상세 설명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600" b="1">
                <a:solidFill>
                  <a:srgbClr val="EEEDED"/>
                </a:solidFill>
                <a:latin typeface="Gothic A1"/>
                <a:ea typeface="Gothic A1"/>
                <a:cs typeface="Gothic A1"/>
                <a:sym typeface="Gothic A1"/>
              </a:rPr>
              <a:t>개발 기술 및 환경</a:t>
            </a: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rgbClr val="EEEDED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 rot="24506">
            <a:off x="-721259" y="6555803"/>
            <a:ext cx="6523066" cy="5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>
                <a:solidFill>
                  <a:srgbClr val="EEEDED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30000" b="1" i="0" u="none" strike="noStrike" cap="none">
              <a:solidFill>
                <a:srgbClr val="EEEDE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4343400" y="8623550"/>
            <a:ext cx="553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EEDE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소개</a:t>
            </a:r>
            <a:endParaRPr sz="12000">
              <a:solidFill>
                <a:srgbClr val="EEEDE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175" y="9514925"/>
            <a:ext cx="10201825" cy="32950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1110687"/>
            <a:ext cx="18288002" cy="457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5943750" y="159025"/>
            <a:ext cx="64005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2408825" y="4742500"/>
            <a:ext cx="268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1. 데이터 수집</a:t>
            </a:r>
            <a:endParaRPr sz="27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84" name="Google Shape;184;p20"/>
          <p:cNvGrpSpPr/>
          <p:nvPr/>
        </p:nvGrpSpPr>
        <p:grpSpPr>
          <a:xfrm>
            <a:off x="7337544" y="1661669"/>
            <a:ext cx="4645610" cy="2960676"/>
            <a:chOff x="8089500" y="1807650"/>
            <a:chExt cx="3937625" cy="2758480"/>
          </a:xfrm>
        </p:grpSpPr>
        <p:pic>
          <p:nvPicPr>
            <p:cNvPr id="185" name="Google Shape;185;p20"/>
            <p:cNvPicPr preferRelativeResize="0"/>
            <p:nvPr/>
          </p:nvPicPr>
          <p:blipFill rotWithShape="1">
            <a:blip r:embed="rId4">
              <a:alphaModFix amt="48000"/>
            </a:blip>
            <a:srcRect t="2076" b="20433"/>
            <a:stretch/>
          </p:blipFill>
          <p:spPr>
            <a:xfrm>
              <a:off x="8089500" y="1807650"/>
              <a:ext cx="3937625" cy="170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0"/>
            <p:cNvPicPr preferRelativeResize="0"/>
            <p:nvPr/>
          </p:nvPicPr>
          <p:blipFill rotWithShape="1">
            <a:blip r:embed="rId5">
              <a:alphaModFix/>
            </a:blip>
            <a:srcRect r="57040"/>
            <a:stretch/>
          </p:blipFill>
          <p:spPr>
            <a:xfrm>
              <a:off x="8852628" y="2449963"/>
              <a:ext cx="2274000" cy="176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0"/>
            <p:cNvSpPr/>
            <p:nvPr/>
          </p:nvSpPr>
          <p:spPr>
            <a:xfrm>
              <a:off x="8776435" y="2334130"/>
              <a:ext cx="771300" cy="22320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962450" y="2334125"/>
              <a:ext cx="576000" cy="19560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0343450" y="2410325"/>
              <a:ext cx="576000" cy="19560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0"/>
          <p:cNvSpPr txBox="1"/>
          <p:nvPr/>
        </p:nvSpPr>
        <p:spPr>
          <a:xfrm>
            <a:off x="8661600" y="4742500"/>
            <a:ext cx="268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2.객체 검출</a:t>
            </a:r>
            <a:endParaRPr sz="27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6">
            <a:alphaModFix/>
          </a:blip>
          <a:srcRect r="38469" b="16282"/>
          <a:stretch/>
        </p:blipFill>
        <p:spPr>
          <a:xfrm>
            <a:off x="13344250" y="1482450"/>
            <a:ext cx="4436250" cy="32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3630150" y="4742500"/>
            <a:ext cx="39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3. Tracking &amp; Counting</a:t>
            </a:r>
            <a:endParaRPr sz="25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8063425" y="6909525"/>
            <a:ext cx="9096076" cy="2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11176000" y="9431975"/>
            <a:ext cx="3372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4. 모델 최적화</a:t>
            </a:r>
            <a:endParaRPr sz="27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5" name="Google Shape;195;p20"/>
          <p:cNvSpPr/>
          <p:nvPr/>
        </p:nvSpPr>
        <p:spPr>
          <a:xfrm rot="10800000">
            <a:off x="6223150" y="7673125"/>
            <a:ext cx="1179600" cy="567300"/>
          </a:xfrm>
          <a:prstGeom prst="rightArrow">
            <a:avLst>
              <a:gd name="adj1" fmla="val 35298"/>
              <a:gd name="adj2" fmla="val 50000"/>
            </a:avLst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8">
            <a:alphaModFix/>
          </a:blip>
          <a:srcRect l="4428" t="18577" r="69866" b="5411"/>
          <a:stretch/>
        </p:blipFill>
        <p:spPr>
          <a:xfrm>
            <a:off x="3285275" y="6005700"/>
            <a:ext cx="1546050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5950" y="5633425"/>
            <a:ext cx="3567315" cy="46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634500" y="9431975"/>
            <a:ext cx="3937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5. App 서비스 구현</a:t>
            </a:r>
            <a:endParaRPr sz="2700" b="1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9" name="Google Shape;199;p20"/>
          <p:cNvSpPr/>
          <p:nvPr/>
        </p:nvSpPr>
        <p:spPr>
          <a:xfrm rot="-1590176">
            <a:off x="1379120" y="1993285"/>
            <a:ext cx="2103560" cy="1759977"/>
          </a:xfrm>
          <a:prstGeom prst="parallelogram">
            <a:avLst>
              <a:gd name="adj" fmla="val 50454"/>
            </a:avLst>
          </a:prstGeom>
          <a:solidFill>
            <a:srgbClr val="3A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2559" y="1630175"/>
            <a:ext cx="496769" cy="4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57" y="3242658"/>
            <a:ext cx="4436243" cy="1323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 rot="10800000" flipH="1">
            <a:off x="6103950" y="3069425"/>
            <a:ext cx="1165800" cy="537900"/>
          </a:xfrm>
          <a:prstGeom prst="rightArrow">
            <a:avLst>
              <a:gd name="adj1" fmla="val 35298"/>
              <a:gd name="adj2" fmla="val 50000"/>
            </a:avLst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 rot="10800000" flipH="1">
            <a:off x="12050950" y="3069400"/>
            <a:ext cx="1165800" cy="560400"/>
          </a:xfrm>
          <a:prstGeom prst="rightArrow">
            <a:avLst>
              <a:gd name="adj1" fmla="val 35298"/>
              <a:gd name="adj2" fmla="val 50000"/>
            </a:avLst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 rot="-3358967" flipH="1">
            <a:off x="14097240" y="5713143"/>
            <a:ext cx="1165805" cy="560312"/>
          </a:xfrm>
          <a:prstGeom prst="rightArrow">
            <a:avLst>
              <a:gd name="adj1" fmla="val 35298"/>
              <a:gd name="adj2" fmla="val 50000"/>
            </a:avLst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8725"/>
            <a:ext cx="18288002" cy="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6361200" y="143525"/>
            <a:ext cx="55656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3A4CA8"/>
                </a:solidFill>
                <a:latin typeface="Gothic A1"/>
                <a:ea typeface="Gothic A1"/>
                <a:cs typeface="Gothic A1"/>
                <a:sym typeface="Gothic A1"/>
              </a:rPr>
              <a:t>프로젝트 목표</a:t>
            </a:r>
            <a:endParaRPr sz="4000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211" name="Google Shape;211;p21"/>
          <p:cNvGrpSpPr/>
          <p:nvPr/>
        </p:nvGrpSpPr>
        <p:grpSpPr>
          <a:xfrm>
            <a:off x="1696817" y="1979279"/>
            <a:ext cx="17200257" cy="7554813"/>
            <a:chOff x="1965925" y="2334724"/>
            <a:chExt cx="15992800" cy="6641594"/>
          </a:xfrm>
        </p:grpSpPr>
        <p:pic>
          <p:nvPicPr>
            <p:cNvPr id="212" name="Google Shape;21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8230327" y="498869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65925" y="5649425"/>
              <a:ext cx="6245350" cy="73152"/>
            </a:xfrm>
            <a:prstGeom prst="rect">
              <a:avLst/>
            </a:prstGeom>
            <a:noFill/>
            <a:ln w="38100" cap="flat" cmpd="sng">
              <a:solidFill>
                <a:srgbClr val="3A4CA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85925" y="5649425"/>
              <a:ext cx="6245350" cy="73152"/>
            </a:xfrm>
            <a:prstGeom prst="rect">
              <a:avLst/>
            </a:prstGeom>
            <a:noFill/>
            <a:ln w="38100" cap="flat" cmpd="sng">
              <a:solidFill>
                <a:srgbClr val="3A4CA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5" name="Google Shape;21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7559004" y="3637745"/>
              <a:ext cx="2679194" cy="73152"/>
            </a:xfrm>
            <a:prstGeom prst="rect">
              <a:avLst/>
            </a:prstGeom>
            <a:noFill/>
            <a:ln w="38100" cap="flat" cmpd="sng">
              <a:solidFill>
                <a:srgbClr val="3A4CA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6" name="Google Shape;21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7559004" y="7600145"/>
              <a:ext cx="2679194" cy="73152"/>
            </a:xfrm>
            <a:prstGeom prst="rect">
              <a:avLst/>
            </a:prstGeom>
            <a:noFill/>
            <a:ln w="38100" cap="flat" cmpd="sng">
              <a:solidFill>
                <a:srgbClr val="3A4CA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17" name="Google Shape;217;p21"/>
            <p:cNvSpPr txBox="1"/>
            <p:nvPr/>
          </p:nvSpPr>
          <p:spPr>
            <a:xfrm>
              <a:off x="2013375" y="2720924"/>
              <a:ext cx="5969400" cy="26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광고 판 앞 보행자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6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Detection/Tracking </a:t>
              </a:r>
              <a:r>
                <a:rPr lang="en-US" sz="37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시스템</a:t>
              </a:r>
              <a:r>
                <a:rPr lang="en-US" sz="35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개발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10010825" y="2720925"/>
              <a:ext cx="7176000" cy="18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네트워크 최적화</a:t>
              </a:r>
              <a:endParaRPr sz="3700">
                <a:solidFill>
                  <a:srgbClr val="666666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Channel Pruning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Quantization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2414967" y="6511400"/>
              <a:ext cx="5565600" cy="17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App</a:t>
              </a: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을 이용한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4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Real-Time</a:t>
              </a:r>
              <a:r>
                <a:rPr lang="en-US" sz="3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보행자</a:t>
              </a:r>
              <a:r>
                <a:rPr lang="en-US" sz="3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분석 및 시각화</a:t>
              </a:r>
              <a:r>
                <a:rPr lang="en-US" sz="34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 </a:t>
              </a: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자료 제공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10010825" y="6471050"/>
              <a:ext cx="7947900" cy="17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3E50AC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+ Option</a:t>
              </a:r>
              <a:r>
                <a:rPr lang="en-US" sz="3400">
                  <a:solidFill>
                    <a:srgbClr val="3E50AC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:</a:t>
              </a:r>
              <a:r>
                <a:rPr lang="en-US" sz="3400">
                  <a:solidFill>
                    <a:srgbClr val="3E50A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400">
                <a:solidFill>
                  <a:srgbClr val="3E50A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3E50A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보행자별</a:t>
              </a:r>
              <a:r>
                <a:rPr lang="en-US" sz="3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3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66666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맞춤 광고 추천 시스템</a:t>
              </a:r>
              <a:r>
                <a:rPr lang="en-US" sz="34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4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개발</a:t>
              </a:r>
              <a:endParaRPr sz="34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221" name="Google Shape;221;p21"/>
            <p:cNvSpPr txBox="1"/>
            <p:nvPr/>
          </p:nvSpPr>
          <p:spPr>
            <a:xfrm>
              <a:off x="8281175" y="5460914"/>
              <a:ext cx="12699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1C4587"/>
                  </a:solidFill>
                  <a:latin typeface="Impact"/>
                  <a:ea typeface="Impact"/>
                  <a:cs typeface="Impact"/>
                  <a:sym typeface="Impact"/>
                </a:rPr>
                <a:t>Catch U </a:t>
              </a:r>
              <a:endParaRPr sz="1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" name="Google Shape;222;p21"/>
            <p:cNvGrpSpPr/>
            <p:nvPr/>
          </p:nvGrpSpPr>
          <p:grpSpPr>
            <a:xfrm>
              <a:off x="3180125" y="4183583"/>
              <a:ext cx="1544148" cy="1029588"/>
              <a:chOff x="-10" y="7610085"/>
              <a:chExt cx="2772757" cy="2395505"/>
            </a:xfrm>
          </p:grpSpPr>
          <p:pic>
            <p:nvPicPr>
              <p:cNvPr id="223" name="Google Shape;223;p21"/>
              <p:cNvPicPr preferRelativeResize="0"/>
              <p:nvPr/>
            </p:nvPicPr>
            <p:blipFill rotWithShape="1">
              <a:blip r:embed="rId5">
                <a:alphaModFix/>
              </a:blip>
              <a:srcRect r="57040"/>
              <a:stretch/>
            </p:blipFill>
            <p:spPr>
              <a:xfrm>
                <a:off x="89882" y="7734413"/>
                <a:ext cx="2682865" cy="18931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21"/>
              <p:cNvSpPr/>
              <p:nvPr/>
            </p:nvSpPr>
            <p:spPr>
              <a:xfrm>
                <a:off x="-10" y="7610090"/>
                <a:ext cx="909900" cy="23955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399250" y="7610085"/>
                <a:ext cx="679500" cy="20994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1848754" y="7691870"/>
                <a:ext cx="679500" cy="20994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1043</Words>
  <Application>Microsoft Macintosh PowerPoint</Application>
  <PresentationFormat>사용자 지정</PresentationFormat>
  <Paragraphs>316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Toppan Bunkyu Midashi Gothic Extrabold</vt:lpstr>
      <vt:lpstr>Gothic A1</vt:lpstr>
      <vt:lpstr>Trebuchet MS</vt:lpstr>
      <vt:lpstr>Black Han Sans</vt:lpstr>
      <vt:lpstr>Gothic A1 Medium</vt:lpstr>
      <vt:lpstr>Calibri</vt:lpstr>
      <vt:lpstr>Arial</vt:lpstr>
      <vt:lpstr>Impact</vt:lpstr>
      <vt:lpstr>Roboto Slab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곽수지</cp:lastModifiedBy>
  <cp:revision>5</cp:revision>
  <dcterms:modified xsi:type="dcterms:W3CDTF">2021-03-26T04:30:10Z</dcterms:modified>
</cp:coreProperties>
</file>